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 id="257" r:id="rId6"/>
    <p:sldId id="284" r:id="rId7"/>
    <p:sldId id="280" r:id="rId8"/>
    <p:sldId id="277" r:id="rId9"/>
    <p:sldId id="278" r:id="rId10"/>
    <p:sldId id="273" r:id="rId11"/>
    <p:sldId id="261" r:id="rId12"/>
    <p:sldId id="263" r:id="rId13"/>
    <p:sldId id="276" r:id="rId14"/>
    <p:sldId id="285" r:id="rId15"/>
    <p:sldId id="286"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5E18E3AA-D43E-4D28-8714-990B2B296665}">
          <p14:sldIdLst>
            <p14:sldId id="264"/>
            <p14:sldId id="257"/>
            <p14:sldId id="284"/>
            <p14:sldId id="280"/>
            <p14:sldId id="277"/>
            <p14:sldId id="278"/>
            <p14:sldId id="273"/>
            <p14:sldId id="261"/>
            <p14:sldId id="263"/>
            <p14:sldId id="276"/>
            <p14:sldId id="285"/>
            <p14:sldId id="286"/>
          </p14:sldIdLst>
        </p14:section>
        <p14:section name="Nimetön osa" id="{60B6BA42-19DB-4583-A846-F532618C9A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26B7"/>
    <a:srgbClr val="FBCB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A4FC74-EAB4-418B-B5ED-979330CC33F5}" v="480" dt="2025-04-14T07:25:10.169"/>
    <p1510:client id="{7A69E2DE-6E7B-72EB-720B-F2DCBF651D74}" v="12" dt="2025-04-15T05:31:23.749"/>
    <p1510:client id="{967BFBB2-078A-D89C-10A1-B8531BA79BD0}" v="95" dt="2025-04-14T08:34:28.673"/>
    <p1510:client id="{AAAA8AD1-AB98-4991-90F1-E5E3BBC5E741}" v="360" dt="2025-04-15T07:15:33.004"/>
    <p1510:client id="{C44997C4-ACBA-4A4A-A4B5-CDC25CDA83FD}" v="636" dt="2025-04-14T10:10:20.507"/>
    <p1510:client id="{D2F9DF86-0654-43EE-E955-D68B44B2E0C7}" v="227" dt="2025-04-15T07:17:34.459"/>
    <p1510:client id="{E5FD186E-0EA8-F179-1162-B7C43912755C}" v="708" dt="2025-04-14T10:36:58.658"/>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Normaali tyyli 1 - Korostu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Normaali tyyli 1 - Korostu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15.4.2025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169967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15.4.2025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719743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15.4.2025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184443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15.4.2025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30831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15.4.2025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90861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FFE512AD-695B-4C2A-9791-A3B63FC8CD17}" type="datetimeFigureOut">
              <a:rPr lang="fi-FI" smtClean="0"/>
              <a:t>15.4.2025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667504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FFE512AD-695B-4C2A-9791-A3B63FC8CD17}" type="datetimeFigureOut">
              <a:rPr lang="fi-FI" smtClean="0"/>
              <a:t>15.4.2025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557730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FFE512AD-695B-4C2A-9791-A3B63FC8CD17}" type="datetimeFigureOut">
              <a:rPr lang="fi-FI" smtClean="0"/>
              <a:t>15.4.2025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021957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FE512AD-695B-4C2A-9791-A3B63FC8CD17}" type="datetimeFigureOut">
              <a:rPr lang="fi-FI" smtClean="0"/>
              <a:t>15.4.2025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403711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FFE512AD-695B-4C2A-9791-A3B63FC8CD17}" type="datetimeFigureOut">
              <a:rPr lang="fi-FI" smtClean="0"/>
              <a:t>15.4.2025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521414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FFE512AD-695B-4C2A-9791-A3B63FC8CD17}" type="datetimeFigureOut">
              <a:rPr lang="fi-FI" smtClean="0"/>
              <a:t>15.4.2025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963783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E512AD-695B-4C2A-9791-A3B63FC8CD17}" type="datetimeFigureOut">
              <a:rPr lang="fi-FI" smtClean="0"/>
              <a:t>15.4.2025</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14898-9F9D-4686-9D6E-C3F76005A04F}" type="slidenum">
              <a:rPr lang="fi-FI" smtClean="0"/>
              <a:t>‹#›</a:t>
            </a:fld>
            <a:endParaRPr lang="fi-FI"/>
          </a:p>
        </p:txBody>
      </p:sp>
    </p:spTree>
    <p:extLst>
      <p:ext uri="{BB962C8B-B14F-4D97-AF65-F5344CB8AC3E}">
        <p14:creationId xmlns:p14="http://schemas.microsoft.com/office/powerpoint/2010/main" val="1453671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46">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Kuva 4" descr="Kuva, joka sisältää kohteen teksti, Fontti, ympyrä, logo&#10;&#10;Tekoälyn luoma sisältö voi olla virheellistä.">
            <a:extLst>
              <a:ext uri="{FF2B5EF4-FFF2-40B4-BE49-F238E27FC236}">
                <a16:creationId xmlns:a16="http://schemas.microsoft.com/office/drawing/2014/main" id="{E86D6306-104D-CAB3-346D-27F77BA6A6C5}"/>
              </a:ext>
            </a:extLst>
          </p:cNvPr>
          <p:cNvPicPr>
            <a:picLocks noChangeAspect="1"/>
          </p:cNvPicPr>
          <p:nvPr/>
        </p:nvPicPr>
        <p:blipFill>
          <a:blip r:embed="rId2"/>
          <a:srcRect l="9091" t="20542" r="-1" b="3948"/>
          <a:stretch/>
        </p:blipFill>
        <p:spPr>
          <a:xfrm>
            <a:off x="-818193" y="10"/>
            <a:ext cx="8668492" cy="6857990"/>
          </a:xfrm>
          <a:prstGeom prst="rect">
            <a:avLst/>
          </a:prstGeom>
        </p:spPr>
      </p:pic>
      <p:sp>
        <p:nvSpPr>
          <p:cNvPr id="62" name="Rectangle 48">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7848600" y="1122363"/>
            <a:ext cx="4023360" cy="3204134"/>
          </a:xfrm>
        </p:spPr>
        <p:txBody>
          <a:bodyPr anchor="b">
            <a:normAutofit/>
          </a:bodyPr>
          <a:lstStyle/>
          <a:p>
            <a:pPr algn="l"/>
            <a:r>
              <a:rPr lang="fi-FI" sz="2600"/>
              <a:t>Markkinointisuunnitelma</a:t>
            </a:r>
            <a:endParaRPr lang="fi-FI" sz="2600">
              <a:ea typeface="Calibri Light"/>
              <a:cs typeface="Calibri Light"/>
            </a:endParaRPr>
          </a:p>
        </p:txBody>
      </p:sp>
      <p:sp>
        <p:nvSpPr>
          <p:cNvPr id="3" name="Alaotsikko 2"/>
          <p:cNvSpPr>
            <a:spLocks noGrp="1"/>
          </p:cNvSpPr>
          <p:nvPr>
            <p:ph type="subTitle" idx="1"/>
          </p:nvPr>
        </p:nvSpPr>
        <p:spPr>
          <a:xfrm>
            <a:off x="7951825" y="4676873"/>
            <a:ext cx="4023360" cy="1208141"/>
          </a:xfrm>
        </p:spPr>
        <p:txBody>
          <a:bodyPr vert="horz" lIns="91440" tIns="45720" rIns="91440" bIns="45720" rtlCol="0" anchor="t">
            <a:normAutofit/>
          </a:bodyPr>
          <a:lstStyle/>
          <a:p>
            <a:pPr algn="l"/>
            <a:r>
              <a:rPr lang="fi-FI" sz="2000">
                <a:ea typeface="Calibri"/>
                <a:cs typeface="Calibri"/>
              </a:rPr>
              <a:t>Ella, Janette, Miki</a:t>
            </a:r>
          </a:p>
        </p:txBody>
      </p:sp>
      <p:sp>
        <p:nvSpPr>
          <p:cNvPr id="63" name="Rectangle 50">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64" name="Rectangle 5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5934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135909" y="2603"/>
            <a:ext cx="9116291" cy="501218"/>
          </a:xfrm>
        </p:spPr>
        <p:txBody>
          <a:bodyPr>
            <a:normAutofit fontScale="90000"/>
          </a:bodyPr>
          <a:lstStyle/>
          <a:p>
            <a:r>
              <a:rPr lang="fi-FI"/>
              <a:t>Mainosten julkaisusuunnitelma </a:t>
            </a:r>
          </a:p>
        </p:txBody>
      </p:sp>
      <p:graphicFrame>
        <p:nvGraphicFramePr>
          <p:cNvPr id="5" name="Taulukko 5">
            <a:extLst>
              <a:ext uri="{FF2B5EF4-FFF2-40B4-BE49-F238E27FC236}">
                <a16:creationId xmlns:a16="http://schemas.microsoft.com/office/drawing/2014/main" id="{ED2D6CB6-2D41-6F39-52EC-06E31A23A9D5}"/>
              </a:ext>
            </a:extLst>
          </p:cNvPr>
          <p:cNvGraphicFramePr>
            <a:graphicFrameLocks noGrp="1"/>
          </p:cNvGraphicFramePr>
          <p:nvPr>
            <p:ph idx="1"/>
            <p:extLst>
              <p:ext uri="{D42A27DB-BD31-4B8C-83A1-F6EECF244321}">
                <p14:modId xmlns:p14="http://schemas.microsoft.com/office/powerpoint/2010/main" val="828913786"/>
              </p:ext>
            </p:extLst>
          </p:nvPr>
        </p:nvGraphicFramePr>
        <p:xfrm>
          <a:off x="413024" y="401213"/>
          <a:ext cx="10515600" cy="8872237"/>
        </p:xfrm>
        <a:graphic>
          <a:graphicData uri="http://schemas.openxmlformats.org/drawingml/2006/table">
            <a:tbl>
              <a:tblPr firstRow="1" bandRow="1">
                <a:tableStyleId>{1E171933-4619-4E11-9A3F-F7608DF75F80}</a:tableStyleId>
              </a:tblPr>
              <a:tblGrid>
                <a:gridCol w="460604">
                  <a:extLst>
                    <a:ext uri="{9D8B030D-6E8A-4147-A177-3AD203B41FA5}">
                      <a16:colId xmlns:a16="http://schemas.microsoft.com/office/drawing/2014/main" val="3880674777"/>
                    </a:ext>
                  </a:extLst>
                </a:gridCol>
                <a:gridCol w="2697214">
                  <a:extLst>
                    <a:ext uri="{9D8B030D-6E8A-4147-A177-3AD203B41FA5}">
                      <a16:colId xmlns:a16="http://schemas.microsoft.com/office/drawing/2014/main" val="2518557664"/>
                    </a:ext>
                  </a:extLst>
                </a:gridCol>
                <a:gridCol w="7357782">
                  <a:extLst>
                    <a:ext uri="{9D8B030D-6E8A-4147-A177-3AD203B41FA5}">
                      <a16:colId xmlns:a16="http://schemas.microsoft.com/office/drawing/2014/main" val="641766188"/>
                    </a:ext>
                  </a:extLst>
                </a:gridCol>
              </a:tblGrid>
              <a:tr h="358340">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a:t>Päivämäärä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a:t>Mainoksen idea (millainen kuva ja millainen teksti)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extLst>
                  <a:ext uri="{0D108BD9-81ED-4DB2-BD59-A6C34878D82A}">
                    <a16:rowId xmlns:a16="http://schemas.microsoft.com/office/drawing/2014/main" val="539408599"/>
                  </a:ext>
                </a:extLst>
              </a:tr>
              <a:tr h="628785">
                <a:tc>
                  <a:txBody>
                    <a:bodyPr/>
                    <a:lstStyle/>
                    <a:p>
                      <a:r>
                        <a:rPr lang="fi-FI"/>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latin typeface="Calibri"/>
                        </a:rPr>
                        <a:t> "Tervetuloa Sedu Cafeen!" – esittelyvideo kahvilasta, jossa kerrotaan aukioloajat.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28167469"/>
                  </a:ext>
                </a:extLst>
              </a:tr>
              <a:tr h="628785">
                <a:tc>
                  <a:txBody>
                    <a:bodyPr/>
                    <a:lstStyle/>
                    <a:p>
                      <a:r>
                        <a:rPr lang="fi-FI"/>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latin typeface="Calibri"/>
                        </a:rPr>
                        <a:t>Kysely mitä asiakkaat haluaisivat nähdä </a:t>
                      </a:r>
                      <a:r>
                        <a:rPr lang="fi-FI" sz="1800" b="0" i="0" u="none" strike="noStrike" noProof="0" err="1">
                          <a:latin typeface="Calibri"/>
                        </a:rPr>
                        <a:t>sedu</a:t>
                      </a:r>
                      <a:r>
                        <a:rPr lang="fi-FI" sz="1800" b="0" i="0" u="none" strike="noStrike" noProof="0">
                          <a:latin typeface="Calibri"/>
                        </a:rPr>
                        <a:t> cafen somessa (</a:t>
                      </a:r>
                      <a:r>
                        <a:rPr lang="fi-FI" sz="1800" b="0" i="0" u="none" strike="noStrike" noProof="0" err="1">
                          <a:latin typeface="Calibri"/>
                        </a:rPr>
                        <a:t>esim</a:t>
                      </a:r>
                      <a:r>
                        <a:rPr lang="fi-FI" sz="1800" b="0" i="0" u="none" strike="noStrike" noProof="0">
                          <a:latin typeface="Calibri"/>
                        </a:rPr>
                        <a:t> tarjouksia, tuote esittelyjä)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42052007"/>
                  </a:ext>
                </a:extLst>
              </a:tr>
              <a:tr h="628785">
                <a:tc>
                  <a:txBody>
                    <a:bodyPr/>
                    <a:lstStyle/>
                    <a:p>
                      <a:r>
                        <a:rPr lang="fi-FI"/>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solidFill>
                            <a:srgbClr val="000000"/>
                          </a:solidFill>
                          <a:latin typeface="Calibri"/>
                        </a:rPr>
                        <a:t>"</a:t>
                      </a:r>
                      <a:r>
                        <a:rPr lang="fi-FI" sz="1800" b="1" i="0" u="none" strike="noStrike" noProof="0" err="1">
                          <a:solidFill>
                            <a:srgbClr val="000000"/>
                          </a:solidFill>
                          <a:latin typeface="Calibri"/>
                        </a:rPr>
                        <a:t>Tägää</a:t>
                      </a:r>
                      <a:r>
                        <a:rPr lang="fi-FI" sz="1800" b="1" i="0" u="none" strike="noStrike" noProof="0">
                          <a:solidFill>
                            <a:srgbClr val="000000"/>
                          </a:solidFill>
                          <a:latin typeface="Calibri"/>
                        </a:rPr>
                        <a:t> kahvikaveri</a:t>
                      </a:r>
                      <a:r>
                        <a:rPr lang="fi-FI" sz="1800" b="0" i="0" u="none" strike="noStrike" noProof="0">
                          <a:solidFill>
                            <a:srgbClr val="000000"/>
                          </a:solidFill>
                          <a:latin typeface="Calibri"/>
                        </a:rPr>
                        <a:t>" – </a:t>
                      </a:r>
                      <a:r>
                        <a:rPr lang="fi-FI" sz="1800" b="1" i="0" u="none" strike="noStrike" noProof="0">
                          <a:solidFill>
                            <a:srgbClr val="000000"/>
                          </a:solidFill>
                          <a:latin typeface="Calibri"/>
                        </a:rPr>
                        <a:t>arvonta</a:t>
                      </a:r>
                      <a:r>
                        <a:rPr lang="fi-FI" sz="1800" b="0" i="0" u="none" strike="noStrike" noProof="0">
                          <a:solidFill>
                            <a:srgbClr val="000000"/>
                          </a:solidFill>
                          <a:latin typeface="Calibri"/>
                        </a:rPr>
                        <a:t>: molemmat saa ilmaisen kahvin ja pullan. Arvonnan voisi suorittaa esim. kun on 50 seuraajaa.</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544714114"/>
                  </a:ext>
                </a:extLst>
              </a:tr>
              <a:tr h="358340">
                <a:tc>
                  <a:txBody>
                    <a:bodyPr/>
                    <a:lstStyle/>
                    <a:p>
                      <a:r>
                        <a:rPr lang="fi-FI"/>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”Salainen sana”</a:t>
                      </a:r>
                      <a:r>
                        <a:rPr lang="fi-FI" sz="1800" b="0" i="0" u="none" strike="noStrike" noProof="0">
                          <a:latin typeface="Calibri"/>
                        </a:rPr>
                        <a:t> – sano "muumimuki" kassalla ja saat –15% alennuksen.</a:t>
                      </a:r>
                      <a:endParaRPr lang="fi-FI"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193248460"/>
                  </a:ext>
                </a:extLst>
              </a:tr>
              <a:tr h="628785">
                <a:tc>
                  <a:txBody>
                    <a:bodyPr/>
                    <a:lstStyle/>
                    <a:p>
                      <a:r>
                        <a:rPr lang="fi-FI"/>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latin typeface="Calibri"/>
                        </a:rPr>
                        <a:t>"</a:t>
                      </a:r>
                      <a:r>
                        <a:rPr lang="fi-FI" sz="1800" b="1" i="0" u="none" strike="noStrike" noProof="0">
                          <a:latin typeface="Calibri"/>
                        </a:rPr>
                        <a:t>Onko tänään syntymäpäiväsi? </a:t>
                      </a:r>
                      <a:r>
                        <a:rPr lang="fi-FI" sz="1800" b="0" i="0" u="none" strike="noStrike" noProof="0">
                          <a:latin typeface="Calibri"/>
                        </a:rPr>
                        <a:t>Meiltä saat ilmaiseksi leivonnaisen, kun tulet Sedu Cafeen syntymäpäivänäsi!"</a:t>
                      </a:r>
                      <a:endParaRPr lang="fi-FI"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93690511"/>
                  </a:ext>
                </a:extLst>
              </a:tr>
              <a:tr h="628785">
                <a:tc>
                  <a:txBody>
                    <a:bodyPr/>
                    <a:lstStyle/>
                    <a:p>
                      <a:r>
                        <a:rPr lang="fi-FI"/>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latin typeface="Calibri"/>
                        </a:rPr>
                        <a:t>"Osta kahvi ja saat leivonnaisen puoleen hintaan! Mikä olisikaan parempi tapa täydentää kahvihetkesi?"</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717496735"/>
                  </a:ext>
                </a:extLst>
              </a:tr>
              <a:tr h="628785">
                <a:tc>
                  <a:txBody>
                    <a:bodyPr/>
                    <a:lstStyle/>
                    <a:p>
                      <a:r>
                        <a:rPr lang="fi-FI"/>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solidFill>
                            <a:srgbClr val="000000"/>
                          </a:solidFill>
                          <a:latin typeface="Calibri"/>
                        </a:rPr>
                        <a:t>Arvaa hinta</a:t>
                      </a:r>
                      <a:r>
                        <a:rPr lang="fi-FI" sz="1800" b="0" i="0" u="none" strike="noStrike" noProof="0">
                          <a:solidFill>
                            <a:srgbClr val="000000"/>
                          </a:solidFill>
                          <a:latin typeface="Calibri"/>
                        </a:rPr>
                        <a:t> – laita kuva tuotteesta, yleisö arvaa hinnan (voittaja saa tuotteen).</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2728681372"/>
                  </a:ext>
                </a:extLst>
              </a:tr>
              <a:tr h="628785">
                <a:tc>
                  <a:txBody>
                    <a:bodyPr/>
                    <a:lstStyle/>
                    <a:p>
                      <a:r>
                        <a:rPr lang="fi-FI"/>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marL="0" lvl="0" indent="0" algn="l">
                        <a:lnSpc>
                          <a:spcPct val="100000"/>
                        </a:lnSpc>
                        <a:spcBef>
                          <a:spcPts val="0"/>
                        </a:spcBef>
                        <a:spcAft>
                          <a:spcPts val="0"/>
                        </a:spcAft>
                        <a:buNone/>
                      </a:pPr>
                      <a:r>
                        <a:rPr lang="fi-FI" sz="1800" b="1" i="0" u="none" strike="noStrike" noProof="0">
                          <a:solidFill>
                            <a:srgbClr val="000000"/>
                          </a:solidFill>
                          <a:latin typeface="Calibri"/>
                        </a:rPr>
                        <a:t>Tuotemysteeri</a:t>
                      </a:r>
                      <a:r>
                        <a:rPr lang="fi-FI" sz="1800" b="0" i="0" u="none" strike="noStrike" noProof="0">
                          <a:solidFill>
                            <a:srgbClr val="000000"/>
                          </a:solidFill>
                          <a:latin typeface="Calibri"/>
                        </a:rPr>
                        <a:t> – zoomattuna kuva, arvaa mikä herkku on kyseessä. (Instagram stooriin)</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44082612"/>
                  </a:ext>
                </a:extLst>
              </a:tr>
              <a:tr h="1169676">
                <a:tc>
                  <a:txBody>
                    <a:bodyPr/>
                    <a:lstStyle/>
                    <a:p>
                      <a:r>
                        <a:rPr lang="fi-FI"/>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b="1"/>
                        <a:t>Aamupala postaus: </a:t>
                      </a:r>
                      <a:r>
                        <a:rPr lang="fi-FI"/>
                        <a:t>Kuvat aamupalavaihtoehdoista, kuten jogurtti- ja mehu tai tuoreista sämpylöistä. "Aamupala on päivän tärkein ateria! Meiltä löytyy herkullisia aamupalavaihtoehtoja, jotka vievät nälän mennessään ja auttavat jaksamaan koko päivän!”</a:t>
                      </a:r>
                      <a:endParaRPr lang="fi-FI" sz="1800" b="0" i="0" u="none" strike="noStrike" noProof="0">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298265052"/>
                  </a:ext>
                </a:extLst>
              </a:tr>
              <a:tr h="358340">
                <a:tc>
                  <a:txBody>
                    <a:bodyPr/>
                    <a:lstStyle/>
                    <a:p>
                      <a:r>
                        <a:rPr lang="fi-FI"/>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solidFill>
                            <a:srgbClr val="000000"/>
                          </a:solidFill>
                          <a:latin typeface="Calibri"/>
                        </a:rPr>
                        <a:t>Happy hour klo 13.15–14.15 – kahvi &amp; pulla tarjous. Esim. 1,50€ </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013205916"/>
                  </a:ext>
                </a:extLst>
              </a:tr>
              <a:tr h="628785">
                <a:tc>
                  <a:txBody>
                    <a:bodyPr/>
                    <a:lstStyle/>
                    <a:p>
                      <a:r>
                        <a:rPr lang="fi-FI"/>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a:t>Opiskelijaetua Sedu Cafessa! Näytä opiskelijakorttisi ja saat alennusta kaikista tuotteistamme.” (slice.fi) esim. -10%. Esim. viikon ajan</a:t>
                      </a:r>
                      <a:endParaRPr lang="fi-FI" sz="1800" b="0" i="0" u="none" strike="noStrike" noProof="0">
                        <a:solidFill>
                          <a:srgbClr val="00000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318213313"/>
                  </a:ext>
                </a:extLst>
              </a:tr>
              <a:tr h="459757">
                <a:tc>
                  <a:txBody>
                    <a:bodyPr/>
                    <a:lstStyle/>
                    <a:p>
                      <a:r>
                        <a:rPr lang="fi-FI"/>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b="1" i="0" u="none" strike="noStrike" noProof="0">
                          <a:latin typeface="+mn-lt"/>
                        </a:rPr>
                        <a:t>Tuo kaveri kahville</a:t>
                      </a:r>
                      <a:r>
                        <a:rPr lang="fi-FI" sz="1800" b="0" i="0" u="none" strike="noStrike" noProof="0">
                          <a:latin typeface="+mn-lt"/>
                        </a:rPr>
                        <a:t> – Toiselle kahvi ilmaiseksi.</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087860069"/>
                  </a:ext>
                </a:extLst>
              </a:tr>
              <a:tr h="358340">
                <a:tc>
                  <a:txBody>
                    <a:bodyPr/>
                    <a:lstStyle/>
                    <a:p>
                      <a:r>
                        <a:rPr lang="fi-FI"/>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Sämpylätarjous 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833322558"/>
                  </a:ext>
                </a:extLst>
              </a:tr>
              <a:tr h="628785">
                <a:tc>
                  <a:txBody>
                    <a:bodyPr/>
                    <a:lstStyle/>
                    <a:p>
                      <a:r>
                        <a:rPr lang="fi-FI"/>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 Haluaisitko nähdä jotain uutta Sedu Cafen valikoimassa? Kommentoi alle, mitä suolaista tai makeaa haluaisit nähdä seuraavaksi.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813027800"/>
                  </a:ext>
                </a:extLst>
              </a:tr>
            </a:tbl>
          </a:graphicData>
        </a:graphic>
      </p:graphicFrame>
    </p:spTree>
    <p:extLst>
      <p:ext uri="{BB962C8B-B14F-4D97-AF65-F5344CB8AC3E}">
        <p14:creationId xmlns:p14="http://schemas.microsoft.com/office/powerpoint/2010/main" val="1502817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6600" y="2603"/>
            <a:ext cx="10515600" cy="334964"/>
          </a:xfrm>
        </p:spPr>
        <p:txBody>
          <a:bodyPr>
            <a:normAutofit fontScale="90000"/>
          </a:bodyPr>
          <a:lstStyle/>
          <a:p>
            <a:r>
              <a:rPr lang="fi-FI"/>
              <a:t>Mainosten julkaisusuunnitelma</a:t>
            </a:r>
          </a:p>
        </p:txBody>
      </p:sp>
      <p:graphicFrame>
        <p:nvGraphicFramePr>
          <p:cNvPr id="5" name="Taulukko 5">
            <a:extLst>
              <a:ext uri="{FF2B5EF4-FFF2-40B4-BE49-F238E27FC236}">
                <a16:creationId xmlns:a16="http://schemas.microsoft.com/office/drawing/2014/main" id="{ED2D6CB6-2D41-6F39-52EC-06E31A23A9D5}"/>
              </a:ext>
            </a:extLst>
          </p:cNvPr>
          <p:cNvGraphicFramePr>
            <a:graphicFrameLocks noGrp="1"/>
          </p:cNvGraphicFramePr>
          <p:nvPr>
            <p:ph idx="1"/>
            <p:extLst>
              <p:ext uri="{D42A27DB-BD31-4B8C-83A1-F6EECF244321}">
                <p14:modId xmlns:p14="http://schemas.microsoft.com/office/powerpoint/2010/main" val="2314863782"/>
              </p:ext>
            </p:extLst>
          </p:nvPr>
        </p:nvGraphicFramePr>
        <p:xfrm>
          <a:off x="674255" y="341148"/>
          <a:ext cx="10515600" cy="8544560"/>
        </p:xfrm>
        <a:graphic>
          <a:graphicData uri="http://schemas.openxmlformats.org/drawingml/2006/table">
            <a:tbl>
              <a:tblPr firstRow="1" bandRow="1">
                <a:tableStyleId>{1E171933-4619-4E11-9A3F-F7608DF75F80}</a:tableStyleId>
              </a:tblPr>
              <a:tblGrid>
                <a:gridCol w="460604">
                  <a:extLst>
                    <a:ext uri="{9D8B030D-6E8A-4147-A177-3AD203B41FA5}">
                      <a16:colId xmlns:a16="http://schemas.microsoft.com/office/drawing/2014/main" val="3880674777"/>
                    </a:ext>
                  </a:extLst>
                </a:gridCol>
                <a:gridCol w="2787041">
                  <a:extLst>
                    <a:ext uri="{9D8B030D-6E8A-4147-A177-3AD203B41FA5}">
                      <a16:colId xmlns:a16="http://schemas.microsoft.com/office/drawing/2014/main" val="2518557664"/>
                    </a:ext>
                  </a:extLst>
                </a:gridCol>
                <a:gridCol w="7267955">
                  <a:extLst>
                    <a:ext uri="{9D8B030D-6E8A-4147-A177-3AD203B41FA5}">
                      <a16:colId xmlns:a16="http://schemas.microsoft.com/office/drawing/2014/main" val="641766188"/>
                    </a:ext>
                  </a:extLst>
                </a:gridCol>
              </a:tblGrid>
              <a:tr h="370840">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a:t>Päivämäärä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a:t>Mainoksen idea (millainen kuva ja millainen teksti)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extLst>
                  <a:ext uri="{0D108BD9-81ED-4DB2-BD59-A6C34878D82A}">
                    <a16:rowId xmlns:a16="http://schemas.microsoft.com/office/drawing/2014/main" val="539408599"/>
                  </a:ext>
                </a:extLst>
              </a:tr>
              <a:tr h="370840">
                <a:tc>
                  <a:txBody>
                    <a:bodyPr/>
                    <a:lstStyle/>
                    <a:p>
                      <a:r>
                        <a:rPr lang="fi-FI"/>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Jäätelötarjous 1.00€ ja mehujäät 0.50€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28167469"/>
                  </a:ext>
                </a:extLst>
              </a:tr>
              <a:tr h="370840">
                <a:tc>
                  <a:txBody>
                    <a:bodyPr/>
                    <a:lstStyle/>
                    <a:p>
                      <a:r>
                        <a:rPr lang="fi-FI"/>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b="1"/>
                        <a:t>Hyvää huomenta Sedu Cafesta!</a:t>
                      </a:r>
                      <a:r>
                        <a:rPr lang="fi-FI"/>
                        <a:t> Starttaa päiväsi tuoreella kahvilla ja herkullisilla leivonnaisilla. Mikä on sinun aamurutiinisi?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42052007"/>
                  </a:ext>
                </a:extLst>
              </a:tr>
              <a:tr h="370840">
                <a:tc>
                  <a:txBody>
                    <a:bodyPr/>
                    <a:lstStyle/>
                    <a:p>
                      <a:r>
                        <a:rPr lang="fi-FI"/>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0" i="0" u="none" strike="noStrike" noProof="0">
                          <a:latin typeface="Calibri"/>
                        </a:rPr>
                        <a:t>"Maanantai on paras päivä nauttia hyvästä kahvista! Meillä on maanantaisin 10 % alennus kaikista kahveista."</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544714114"/>
                  </a:ext>
                </a:extLst>
              </a:tr>
              <a:tr h="370840">
                <a:tc>
                  <a:txBody>
                    <a:bodyPr/>
                    <a:lstStyle/>
                    <a:p>
                      <a:r>
                        <a:rPr lang="fi-FI"/>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Kahvikirpputori</a:t>
                      </a:r>
                      <a:r>
                        <a:rPr lang="fi-FI" sz="1800" b="0" i="0" u="none" strike="noStrike" noProof="0">
                          <a:latin typeface="Calibri"/>
                        </a:rPr>
                        <a:t>: Järjestä kerran kuukaudessa "kahvikirpputori", jossa asiakkaille tarjotaan mahdollisuus myydä tai vaihtaa kahvia ja kahvitarvikkeita. Tämä voisi olla loistava tapa tuoda yhteisö yhteen ja antaa asiakkaille mahdollisuus jakaa kahvin maailmaan liittyviä tavaroita ja tarinoita.</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193248460"/>
                  </a:ext>
                </a:extLst>
              </a:tr>
              <a:tr h="370840">
                <a:tc>
                  <a:txBody>
                    <a:bodyPr/>
                    <a:lstStyle/>
                    <a:p>
                      <a:r>
                        <a:rPr lang="fi-FI"/>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a:t>Aamulla 8:00-10:00 kahvi 0,50€ kuppi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93690511"/>
                  </a:ext>
                </a:extLst>
              </a:tr>
              <a:tr h="370840">
                <a:tc>
                  <a:txBody>
                    <a:bodyPr/>
                    <a:lstStyle/>
                    <a:p>
                      <a:r>
                        <a:rPr lang="fi-FI"/>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11.5.2025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Äitienpäivä postaus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717496735"/>
                  </a:ext>
                </a:extLst>
              </a:tr>
              <a:tr h="370840">
                <a:tc>
                  <a:txBody>
                    <a:bodyPr/>
                    <a:lstStyle/>
                    <a:p>
                      <a:r>
                        <a:rPr lang="fi-FI"/>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30.4.2025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Vappu tarjous (kysytään </a:t>
                      </a:r>
                      <a:r>
                        <a:rPr lang="fi-FI" err="1"/>
                        <a:t>petteriltä</a:t>
                      </a:r>
                      <a:r>
                        <a:rPr lang="fi-FI"/>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2728681372"/>
                  </a:ext>
                </a:extLst>
              </a:tr>
              <a:tr h="370840">
                <a:tc>
                  <a:txBody>
                    <a:bodyPr/>
                    <a:lstStyle/>
                    <a:p>
                      <a:r>
                        <a:rPr lang="fi-FI"/>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b="1"/>
                        <a:t>Viikon erikoistarjoukset Sedu Cafessa!</a:t>
                      </a:r>
                      <a:r>
                        <a:rPr lang="fi-FI"/>
                        <a:t> Tämä viikko on täynnä herkkuja: saat </a:t>
                      </a:r>
                      <a:r>
                        <a:rPr lang="fi-FI" b="1"/>
                        <a:t>ilmaisen kahvin</a:t>
                      </a:r>
                      <a:r>
                        <a:rPr lang="fi-FI"/>
                        <a:t>, kun ostat berliininmunkin.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44082612"/>
                  </a:ext>
                </a:extLst>
              </a:tr>
              <a:tr h="370840">
                <a:tc>
                  <a:txBody>
                    <a:bodyPr/>
                    <a:lstStyle/>
                    <a:p>
                      <a:r>
                        <a:rPr lang="fi-FI"/>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a:t>Petterin (kahvilan omistajan) haastattelu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298265052"/>
                  </a:ext>
                </a:extLst>
              </a:tr>
              <a:tr h="370840">
                <a:tc>
                  <a:txBody>
                    <a:bodyPr/>
                    <a:lstStyle/>
                    <a:p>
                      <a:r>
                        <a:rPr lang="fi-FI"/>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Aamun piristys -arvonta</a:t>
                      </a:r>
                      <a:r>
                        <a:rPr lang="fi-FI" sz="1800" b="0" i="0" u="none" strike="noStrike" noProof="0">
                          <a:latin typeface="Calibri"/>
                        </a:rPr>
                        <a:t> – Kommentoi, mikä tekee sinun aamustasi hyvän (palkintona ilmainen kahvi).</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013205916"/>
                  </a:ext>
                </a:extLst>
              </a:tr>
              <a:tr h="370840">
                <a:tc>
                  <a:txBody>
                    <a:bodyPr/>
                    <a:lstStyle/>
                    <a:p>
                      <a:r>
                        <a:rPr lang="fi-FI"/>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Opiskelija suosittelee</a:t>
                      </a:r>
                      <a:r>
                        <a:rPr lang="fi-FI" sz="1800" b="0" i="0" u="none" strike="noStrike" noProof="0">
                          <a:latin typeface="Calibri"/>
                        </a:rPr>
                        <a:t> – Haastattelu asiakkaalta. (Janette vapaaehtoinen)</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318213313"/>
                  </a:ext>
                </a:extLst>
              </a:tr>
              <a:tr h="370840">
                <a:tc>
                  <a:txBody>
                    <a:bodyPr/>
                    <a:lstStyle/>
                    <a:p>
                      <a:r>
                        <a:rPr lang="fi-FI"/>
                        <a:t>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"Miten sinä muistat äitiä tänään?"</a:t>
                      </a:r>
                      <a:br>
                        <a:rPr lang="fi-FI" sz="1800" b="1" i="0" u="none" strike="noStrike" noProof="0">
                          <a:latin typeface="Calibri"/>
                        </a:rPr>
                      </a:br>
                      <a:r>
                        <a:rPr lang="fi-FI" sz="1800" b="0" i="0" u="none" strike="noStrike" noProof="0">
                          <a:latin typeface="Calibri"/>
                        </a:rPr>
                        <a:t>Kysymyspohjainen julkaisu, jossa ihmiset voivat kommentoida tai jakaa ajatuksiaan.</a:t>
                      </a:r>
                      <a:endParaRPr lang="fi-FI"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087860069"/>
                  </a:ext>
                </a:extLst>
              </a:tr>
              <a:tr h="370840">
                <a:tc>
                  <a:txBody>
                    <a:bodyPr/>
                    <a:lstStyle/>
                    <a:p>
                      <a:r>
                        <a:rPr lang="fi-FI"/>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”Minun suosikkini”</a:t>
                      </a:r>
                      <a:r>
                        <a:rPr lang="fi-FI" sz="1800" b="0" i="0" u="none" strike="noStrike" noProof="0">
                          <a:latin typeface="Calibri"/>
                        </a:rPr>
                        <a:t> – Opettajan valinta päivän suosikiksi.</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833322558"/>
                  </a:ext>
                </a:extLst>
              </a:tr>
              <a:tr h="370840">
                <a:tc>
                  <a:txBody>
                    <a:bodyPr/>
                    <a:lstStyle/>
                    <a:p>
                      <a:r>
                        <a:rPr lang="fi-FI"/>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”Mikä on </a:t>
                      </a:r>
                      <a:r>
                        <a:rPr lang="fi-FI" sz="1800" b="1" i="0" u="none" strike="noStrike" noProof="0" err="1">
                          <a:latin typeface="Calibri"/>
                        </a:rPr>
                        <a:t>sun</a:t>
                      </a:r>
                      <a:r>
                        <a:rPr lang="fi-FI" sz="1800" b="1" i="0" u="none" strike="noStrike" noProof="0">
                          <a:latin typeface="Calibri"/>
                        </a:rPr>
                        <a:t> vappuherkku?”</a:t>
                      </a:r>
                      <a:br>
                        <a:rPr lang="fi-FI" sz="1800" b="1" i="0" u="none" strike="noStrike" noProof="0">
                          <a:latin typeface="Calibri"/>
                        </a:rPr>
                      </a:br>
                      <a:r>
                        <a:rPr lang="fi-FI" sz="1800" b="1" i="0" u="none" strike="noStrike" noProof="0">
                          <a:latin typeface="Calibri"/>
                        </a:rPr>
                        <a:t> </a:t>
                      </a:r>
                      <a:r>
                        <a:rPr lang="fi-FI" sz="1800" b="0" i="0" u="none" strike="noStrike" noProof="0">
                          <a:latin typeface="Calibri"/>
                        </a:rPr>
                        <a:t> Kysely tai äänestys: tippaleipä, munkki, sima, nakit vai perunasalaatti?</a:t>
                      </a:r>
                      <a:endParaRPr lang="fi-FI"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813027800"/>
                  </a:ext>
                </a:extLst>
              </a:tr>
            </a:tbl>
          </a:graphicData>
        </a:graphic>
      </p:graphicFrame>
    </p:spTree>
    <p:extLst>
      <p:ext uri="{BB962C8B-B14F-4D97-AF65-F5344CB8AC3E}">
        <p14:creationId xmlns:p14="http://schemas.microsoft.com/office/powerpoint/2010/main" val="3282382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6600" y="-32033"/>
            <a:ext cx="10515600" cy="1325563"/>
          </a:xfrm>
        </p:spPr>
        <p:txBody>
          <a:bodyPr/>
          <a:lstStyle/>
          <a:p>
            <a:r>
              <a:rPr lang="fi-FI"/>
              <a:t>Mainosten julkaisusuunnitelma</a:t>
            </a:r>
          </a:p>
        </p:txBody>
      </p:sp>
      <p:graphicFrame>
        <p:nvGraphicFramePr>
          <p:cNvPr id="5" name="Taulukko 5">
            <a:extLst>
              <a:ext uri="{FF2B5EF4-FFF2-40B4-BE49-F238E27FC236}">
                <a16:creationId xmlns:a16="http://schemas.microsoft.com/office/drawing/2014/main" id="{ED2D6CB6-2D41-6F39-52EC-06E31A23A9D5}"/>
              </a:ext>
            </a:extLst>
          </p:cNvPr>
          <p:cNvGraphicFramePr>
            <a:graphicFrameLocks noGrp="1"/>
          </p:cNvGraphicFramePr>
          <p:nvPr>
            <p:ph idx="1"/>
            <p:extLst>
              <p:ext uri="{D42A27DB-BD31-4B8C-83A1-F6EECF244321}">
                <p14:modId xmlns:p14="http://schemas.microsoft.com/office/powerpoint/2010/main" val="3663414195"/>
              </p:ext>
            </p:extLst>
          </p:nvPr>
        </p:nvGraphicFramePr>
        <p:xfrm>
          <a:off x="736600" y="1071480"/>
          <a:ext cx="10479945" cy="6771640"/>
        </p:xfrm>
        <a:graphic>
          <a:graphicData uri="http://schemas.openxmlformats.org/drawingml/2006/table">
            <a:tbl>
              <a:tblPr firstRow="1" bandRow="1">
                <a:tableStyleId>{1E171933-4619-4E11-9A3F-F7608DF75F80}</a:tableStyleId>
              </a:tblPr>
              <a:tblGrid>
                <a:gridCol w="460604">
                  <a:extLst>
                    <a:ext uri="{9D8B030D-6E8A-4147-A177-3AD203B41FA5}">
                      <a16:colId xmlns:a16="http://schemas.microsoft.com/office/drawing/2014/main" val="3880674777"/>
                    </a:ext>
                  </a:extLst>
                </a:gridCol>
                <a:gridCol w="2697214">
                  <a:extLst>
                    <a:ext uri="{9D8B030D-6E8A-4147-A177-3AD203B41FA5}">
                      <a16:colId xmlns:a16="http://schemas.microsoft.com/office/drawing/2014/main" val="2518557664"/>
                    </a:ext>
                  </a:extLst>
                </a:gridCol>
                <a:gridCol w="7322127">
                  <a:extLst>
                    <a:ext uri="{9D8B030D-6E8A-4147-A177-3AD203B41FA5}">
                      <a16:colId xmlns:a16="http://schemas.microsoft.com/office/drawing/2014/main" val="641766188"/>
                    </a:ext>
                  </a:extLst>
                </a:gridCol>
              </a:tblGrid>
              <a:tr h="370840">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a:t>Päivämäärä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a:t>Mainoksen idea (millainen kuva ja millainen teksti)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extLst>
                  <a:ext uri="{0D108BD9-81ED-4DB2-BD59-A6C34878D82A}">
                    <a16:rowId xmlns:a16="http://schemas.microsoft.com/office/drawing/2014/main" val="539408599"/>
                  </a:ext>
                </a:extLst>
              </a:tr>
              <a:tr h="370840">
                <a:tc>
                  <a:txBody>
                    <a:bodyPr/>
                    <a:lstStyle/>
                    <a:p>
                      <a:r>
                        <a:rPr lang="fi-FI"/>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buNone/>
                      </a:pPr>
                      <a:r>
                        <a:rPr lang="fi-FI" sz="1800" b="1" i="0" u="none" strike="noStrike" noProof="0">
                          <a:latin typeface="Calibri"/>
                        </a:rPr>
                        <a:t>Salainen munkki</a:t>
                      </a:r>
                      <a:br>
                        <a:rPr lang="fi-FI" sz="1800" b="1" i="0" u="none" strike="noStrike" noProof="0">
                          <a:latin typeface="Calibri"/>
                        </a:rPr>
                      </a:br>
                      <a:r>
                        <a:rPr lang="fi-FI" sz="1800" b="0" i="0" u="none" strike="noStrike" noProof="0">
                          <a:latin typeface="Calibri"/>
                        </a:rPr>
                        <a:t>Yksi päivän munkki on täytetty eri tavalla – se joka saa sen, voittaa palkinnon.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28167469"/>
                  </a:ext>
                </a:extLst>
              </a:tr>
              <a:tr h="370840">
                <a:tc>
                  <a:txBody>
                    <a:bodyPr/>
                    <a:lstStyle/>
                    <a:p>
                      <a:r>
                        <a:rPr lang="fi-FI"/>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lgn="l">
                        <a:lnSpc>
                          <a:spcPct val="100000"/>
                        </a:lnSpc>
                        <a:spcBef>
                          <a:spcPts val="0"/>
                        </a:spcBef>
                        <a:spcAft>
                          <a:spcPts val="0"/>
                        </a:spcAft>
                        <a:buNone/>
                      </a:pPr>
                      <a:r>
                        <a:rPr lang="fi-FI" b="1"/>
                        <a:t>"Kahvilan salainen agentti"</a:t>
                      </a:r>
                      <a:endParaRPr lang="fi-FI"/>
                    </a:p>
                    <a:p>
                      <a:pPr lvl="0" algn="l">
                        <a:lnSpc>
                          <a:spcPct val="100000"/>
                        </a:lnSpc>
                        <a:spcBef>
                          <a:spcPts val="0"/>
                        </a:spcBef>
                        <a:spcAft>
                          <a:spcPts val="0"/>
                        </a:spcAft>
                        <a:buNone/>
                      </a:pPr>
                      <a:r>
                        <a:rPr lang="fi-FI" sz="1800" b="0" i="0" u="none" strike="noStrike" noProof="0">
                          <a:latin typeface="Calibri"/>
                        </a:rPr>
                        <a:t>Piilotetaan päivittäin joku yllätys kahvilaan: esim. mysteerilappu, joka tuo palkinnon tai pieni tehtävä, josta saa herkun.</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42052007"/>
                  </a:ext>
                </a:extLst>
              </a:tr>
              <a:tr h="370840">
                <a:tc>
                  <a:txBody>
                    <a:bodyPr/>
                    <a:lstStyle/>
                    <a:p>
                      <a:r>
                        <a:rPr lang="fi-FI"/>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lgn="l">
                        <a:lnSpc>
                          <a:spcPct val="100000"/>
                        </a:lnSpc>
                        <a:spcBef>
                          <a:spcPts val="0"/>
                        </a:spcBef>
                        <a:spcAft>
                          <a:spcPts val="0"/>
                        </a:spcAft>
                        <a:buNone/>
                      </a:pPr>
                      <a:r>
                        <a:rPr lang="fi-FI" b="1"/>
                        <a:t>"Suklaatorstai"</a:t>
                      </a:r>
                      <a:endParaRPr lang="fi-FI"/>
                    </a:p>
                    <a:p>
                      <a:pPr lvl="0" algn="l">
                        <a:lnSpc>
                          <a:spcPct val="100000"/>
                        </a:lnSpc>
                        <a:spcBef>
                          <a:spcPts val="0"/>
                        </a:spcBef>
                        <a:spcAft>
                          <a:spcPts val="0"/>
                        </a:spcAft>
                        <a:buNone/>
                      </a:pPr>
                      <a:r>
                        <a:rPr lang="fi-FI" sz="1800" b="0" i="0" u="none" strike="noStrike" noProof="0">
                          <a:latin typeface="Calibri"/>
                        </a:rPr>
                        <a:t>Kaikki tuotteet, joissa on suklaata, ovat alessa torstaisin. Julkaise kuvia ja tee siitä toistuva juttu.</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544714114"/>
                  </a:ext>
                </a:extLst>
              </a:tr>
              <a:tr h="370840">
                <a:tc>
                  <a:txBody>
                    <a:bodyPr/>
                    <a:lstStyle/>
                    <a:p>
                      <a:r>
                        <a:rPr lang="fi-FI"/>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lgn="l">
                        <a:lnSpc>
                          <a:spcPct val="100000"/>
                        </a:lnSpc>
                        <a:spcBef>
                          <a:spcPts val="0"/>
                        </a:spcBef>
                        <a:spcAft>
                          <a:spcPts val="0"/>
                        </a:spcAft>
                        <a:buNone/>
                      </a:pPr>
                      <a:r>
                        <a:rPr lang="fi-FI" b="1"/>
                        <a:t>Salainen menupäivä"</a:t>
                      </a:r>
                      <a:endParaRPr lang="fi-FI"/>
                    </a:p>
                    <a:p>
                      <a:pPr lvl="0" algn="l">
                        <a:lnSpc>
                          <a:spcPct val="100000"/>
                        </a:lnSpc>
                        <a:spcBef>
                          <a:spcPts val="0"/>
                        </a:spcBef>
                        <a:spcAft>
                          <a:spcPts val="0"/>
                        </a:spcAft>
                        <a:buNone/>
                      </a:pPr>
                      <a:r>
                        <a:rPr lang="fi-FI" sz="1800" b="0" i="0" u="none" strike="noStrike" noProof="0">
                          <a:latin typeface="Calibri"/>
                        </a:rPr>
                        <a:t>Kahvilassa myynnissä yksi </a:t>
                      </a:r>
                      <a:r>
                        <a:rPr lang="fi-FI" sz="1800" b="1" i="0" u="none" strike="noStrike" noProof="0" err="1">
                          <a:latin typeface="Calibri"/>
                        </a:rPr>
                        <a:t>yllärituote</a:t>
                      </a:r>
                      <a:r>
                        <a:rPr lang="fi-FI" sz="1800" b="0" i="0" u="none" strike="noStrike" noProof="0">
                          <a:latin typeface="Calibri"/>
                        </a:rPr>
                        <a:t>, jota ei paljasteta etukäteen. Vain rohkeat maistavat!</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193248460"/>
                  </a:ext>
                </a:extLst>
              </a:tr>
              <a:tr h="370840">
                <a:tc>
                  <a:txBody>
                    <a:bodyPr/>
                    <a:lstStyle/>
                    <a:p>
                      <a:r>
                        <a:rPr lang="fi-FI"/>
                        <a:t>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lgn="l">
                        <a:lnSpc>
                          <a:spcPct val="100000"/>
                        </a:lnSpc>
                        <a:spcBef>
                          <a:spcPts val="0"/>
                        </a:spcBef>
                        <a:spcAft>
                          <a:spcPts val="0"/>
                        </a:spcAft>
                        <a:buNone/>
                      </a:pPr>
                      <a:r>
                        <a:rPr lang="fi-FI" b="1"/>
                        <a:t>"Asiakaspäivän työntekijä"</a:t>
                      </a:r>
                      <a:endParaRPr lang="fi-FI"/>
                    </a:p>
                    <a:p>
                      <a:pPr lvl="0" algn="l">
                        <a:lnSpc>
                          <a:spcPct val="100000"/>
                        </a:lnSpc>
                        <a:spcBef>
                          <a:spcPts val="0"/>
                        </a:spcBef>
                        <a:spcAft>
                          <a:spcPts val="0"/>
                        </a:spcAft>
                        <a:buNone/>
                      </a:pPr>
                      <a:r>
                        <a:rPr lang="fi-FI" sz="1800" b="0" i="0" u="none" strike="noStrike" noProof="0">
                          <a:latin typeface="Calibri"/>
                        </a:rPr>
                        <a:t>Opiskelija tai opettaja pääsee hetkeksi "tiskin taakse" auttamaan. Otetaan kuva ja jaetaan somessa.</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93690511"/>
                  </a:ext>
                </a:extLst>
              </a:tr>
              <a:tr h="370840">
                <a:tc>
                  <a:txBody>
                    <a:bodyPr/>
                    <a:lstStyle/>
                    <a:p>
                      <a:r>
                        <a:rPr lang="fi-FI"/>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lgn="l">
                        <a:lnSpc>
                          <a:spcPct val="100000"/>
                        </a:lnSpc>
                        <a:spcBef>
                          <a:spcPts val="0"/>
                        </a:spcBef>
                        <a:spcAft>
                          <a:spcPts val="0"/>
                        </a:spcAft>
                        <a:buNone/>
                      </a:pPr>
                      <a:r>
                        <a:rPr lang="fi-FI" b="1"/>
                        <a:t>"Rakenna oma setti" -viikko</a:t>
                      </a:r>
                      <a:endParaRPr lang="fi-FI"/>
                    </a:p>
                    <a:p>
                      <a:pPr lvl="0" algn="l">
                        <a:lnSpc>
                          <a:spcPct val="100000"/>
                        </a:lnSpc>
                        <a:spcBef>
                          <a:spcPts val="0"/>
                        </a:spcBef>
                        <a:spcAft>
                          <a:spcPts val="0"/>
                        </a:spcAft>
                        <a:buNone/>
                      </a:pPr>
                      <a:r>
                        <a:rPr lang="fi-FI" sz="1800" b="0" i="0" u="none" strike="noStrike" noProof="0">
                          <a:latin typeface="Calibri"/>
                        </a:rPr>
                        <a:t>Asiakas voi valita 1 suolainen + 1 makea + 1 juoma valikoimasta = yksi kiinteä hinta.</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717496735"/>
                  </a:ext>
                </a:extLst>
              </a:tr>
              <a:tr h="370840">
                <a:tc>
                  <a:txBody>
                    <a:bodyPr/>
                    <a:lstStyle/>
                    <a:p>
                      <a:r>
                        <a:rPr lang="fi-FI"/>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pPr lvl="0" algn="l">
                        <a:lnSpc>
                          <a:spcPct val="100000"/>
                        </a:lnSpc>
                        <a:spcBef>
                          <a:spcPts val="0"/>
                        </a:spcBef>
                        <a:spcAft>
                          <a:spcPts val="0"/>
                        </a:spcAft>
                        <a:buNone/>
                      </a:pPr>
                      <a:r>
                        <a:rPr lang="fi-FI" b="1"/>
                        <a:t>"Arvaa päivän sana" – piilopeli</a:t>
                      </a:r>
                      <a:endParaRPr lang="fi-FI"/>
                    </a:p>
                    <a:p>
                      <a:pPr lvl="0" algn="l">
                        <a:lnSpc>
                          <a:spcPct val="100000"/>
                        </a:lnSpc>
                        <a:spcBef>
                          <a:spcPts val="0"/>
                        </a:spcBef>
                        <a:spcAft>
                          <a:spcPts val="0"/>
                        </a:spcAft>
                        <a:buNone/>
                      </a:pPr>
                      <a:r>
                        <a:rPr lang="fi-FI" sz="1800" b="0" i="0" u="none" strike="noStrike" noProof="0">
                          <a:latin typeface="Calibri"/>
                        </a:rPr>
                        <a:t>Piilota päivän sana kahvilaan. Ensimmäinen joka sen löytää, saa pienen palkinnon. Sana voi olla vaikka "pullapäivä".</a:t>
                      </a:r>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2728681372"/>
                  </a:ext>
                </a:extLst>
              </a:tr>
            </a:tbl>
          </a:graphicData>
        </a:graphic>
      </p:graphicFrame>
    </p:spTree>
    <p:extLst>
      <p:ext uri="{BB962C8B-B14F-4D97-AF65-F5344CB8AC3E}">
        <p14:creationId xmlns:p14="http://schemas.microsoft.com/office/powerpoint/2010/main" val="294311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3">
            <a:extLst>
              <a:ext uri="{FF2B5EF4-FFF2-40B4-BE49-F238E27FC236}">
                <a16:creationId xmlns:a16="http://schemas.microsoft.com/office/drawing/2014/main" id="{C7A51111-1862-82B5-D9C2-29F9E37AC421}"/>
              </a:ext>
            </a:extLst>
          </p:cNvPr>
          <p:cNvSpPr>
            <a:spLocks noGrp="1"/>
          </p:cNvSpPr>
          <p:nvPr>
            <p:ph type="body" idx="1"/>
          </p:nvPr>
        </p:nvSpPr>
        <p:spPr>
          <a:xfrm>
            <a:off x="839788" y="518474"/>
            <a:ext cx="5157787" cy="829559"/>
          </a:xfrm>
          <a:solidFill>
            <a:srgbClr val="F826B7"/>
          </a:solidFill>
        </p:spPr>
        <p:txBody>
          <a:bodyPr/>
          <a:lstStyle/>
          <a:p>
            <a:pPr algn="ctr"/>
            <a:r>
              <a:rPr lang="fi-FI"/>
              <a:t>Yrityksen perustiedot</a:t>
            </a:r>
          </a:p>
        </p:txBody>
      </p:sp>
      <p:sp>
        <p:nvSpPr>
          <p:cNvPr id="6" name="Sisällön paikkamerkki 5">
            <a:extLst>
              <a:ext uri="{FF2B5EF4-FFF2-40B4-BE49-F238E27FC236}">
                <a16:creationId xmlns:a16="http://schemas.microsoft.com/office/drawing/2014/main" id="{AB62F243-7CA5-CC01-9029-7EE7D426854F}"/>
              </a:ext>
            </a:extLst>
          </p:cNvPr>
          <p:cNvSpPr>
            <a:spLocks noGrp="1"/>
          </p:cNvSpPr>
          <p:nvPr>
            <p:ph sz="half" idx="2"/>
          </p:nvPr>
        </p:nvSpPr>
        <p:spPr>
          <a:xfrm>
            <a:off x="839788" y="1621410"/>
            <a:ext cx="5157787" cy="4568253"/>
          </a:xfrm>
        </p:spPr>
        <p:txBody>
          <a:bodyPr vert="horz" lIns="91440" tIns="45720" rIns="91440" bIns="45720" rtlCol="0" anchor="t">
            <a:normAutofit/>
          </a:bodyPr>
          <a:lstStyle/>
          <a:p>
            <a:pPr>
              <a:buFont typeface="Arial,Sans-Serif" panose="020B0604020202020204" pitchFamily="34" charset="0"/>
            </a:pPr>
            <a:r>
              <a:rPr lang="en-US" sz="2000" err="1">
                <a:latin typeface="Aptos"/>
              </a:rPr>
              <a:t>Yhteishenkilö</a:t>
            </a:r>
            <a:r>
              <a:rPr lang="en-US" sz="2000">
                <a:latin typeface="Aptos"/>
              </a:rPr>
              <a:t>: Petteri </a:t>
            </a:r>
            <a:r>
              <a:rPr lang="en-US" sz="2000" err="1">
                <a:latin typeface="Aptos"/>
              </a:rPr>
              <a:t>Pellossaari</a:t>
            </a:r>
            <a:r>
              <a:rPr lang="en-US" sz="2000">
                <a:latin typeface="Aptos"/>
              </a:rPr>
              <a:t>  040 8680049</a:t>
            </a:r>
          </a:p>
          <a:p>
            <a:pPr>
              <a:buFont typeface="Arial,Sans-Serif" panose="020B0604020202020204" pitchFamily="34" charset="0"/>
            </a:pPr>
            <a:r>
              <a:rPr lang="en-US" sz="2000" err="1">
                <a:latin typeface="Aptos"/>
              </a:rPr>
              <a:t>Osoite</a:t>
            </a:r>
            <a:r>
              <a:rPr lang="en-US" sz="2000">
                <a:latin typeface="Aptos"/>
              </a:rPr>
              <a:t>: </a:t>
            </a:r>
            <a:r>
              <a:rPr lang="en-US" sz="2000" err="1">
                <a:latin typeface="Aptos"/>
              </a:rPr>
              <a:t>Suupohjantie</a:t>
            </a:r>
            <a:r>
              <a:rPr lang="en-US" sz="2000">
                <a:latin typeface="Aptos"/>
              </a:rPr>
              <a:t> 45 60320 </a:t>
            </a:r>
            <a:r>
              <a:rPr lang="en-US" sz="2000" err="1">
                <a:latin typeface="Aptos"/>
              </a:rPr>
              <a:t>Seinäjoki</a:t>
            </a:r>
            <a:endParaRPr lang="en-US" sz="2000">
              <a:latin typeface="Aptos"/>
            </a:endParaRPr>
          </a:p>
          <a:p>
            <a:pPr>
              <a:buFont typeface="Arial,Sans-Serif" panose="020B0604020202020204" pitchFamily="34" charset="0"/>
            </a:pPr>
            <a:r>
              <a:rPr lang="en-US" sz="2000" err="1">
                <a:latin typeface="Aptos"/>
              </a:rPr>
              <a:t>Sähköposti</a:t>
            </a:r>
            <a:r>
              <a:rPr lang="en-US" sz="2000">
                <a:latin typeface="Aptos"/>
              </a:rPr>
              <a:t>: cafesedu@sedu.fi</a:t>
            </a:r>
          </a:p>
          <a:p>
            <a:pPr>
              <a:buFont typeface="Arial,Sans-Serif" panose="020B0604020202020204" pitchFamily="34" charset="0"/>
            </a:pPr>
            <a:r>
              <a:rPr lang="en-US" sz="2000" err="1">
                <a:latin typeface="Aptos"/>
              </a:rPr>
              <a:t>Aukioloajat</a:t>
            </a:r>
            <a:r>
              <a:rPr lang="en-US" sz="2000">
                <a:latin typeface="Aptos"/>
              </a:rPr>
              <a:t>: ma-pe 7.45-14.15</a:t>
            </a:r>
          </a:p>
          <a:p>
            <a:pPr>
              <a:buFont typeface="Arial,Sans-Serif" panose="020B0604020202020204" pitchFamily="34" charset="0"/>
            </a:pPr>
            <a:r>
              <a:rPr lang="en-US" sz="2000" err="1">
                <a:latin typeface="Aptos"/>
              </a:rPr>
              <a:t>Lounastauko</a:t>
            </a:r>
            <a:r>
              <a:rPr lang="en-US" sz="2000">
                <a:latin typeface="Aptos"/>
              </a:rPr>
              <a:t> 10.00-10.30</a:t>
            </a:r>
          </a:p>
          <a:p>
            <a:endParaRPr lang="fi-FI">
              <a:ea typeface="Calibri"/>
              <a:cs typeface="Calibri"/>
            </a:endParaRPr>
          </a:p>
        </p:txBody>
      </p:sp>
      <p:sp>
        <p:nvSpPr>
          <p:cNvPr id="7" name="Tekstin paikkamerkki 6">
            <a:extLst>
              <a:ext uri="{FF2B5EF4-FFF2-40B4-BE49-F238E27FC236}">
                <a16:creationId xmlns:a16="http://schemas.microsoft.com/office/drawing/2014/main" id="{67F1D723-92A1-4268-63E4-C50FA8A3E6CF}"/>
              </a:ext>
            </a:extLst>
          </p:cNvPr>
          <p:cNvSpPr>
            <a:spLocks noGrp="1"/>
          </p:cNvSpPr>
          <p:nvPr>
            <p:ph type="body" sz="quarter" idx="3"/>
          </p:nvPr>
        </p:nvSpPr>
        <p:spPr>
          <a:xfrm>
            <a:off x="6172200" y="518474"/>
            <a:ext cx="5183188" cy="829559"/>
          </a:xfrm>
          <a:solidFill>
            <a:srgbClr val="F826B7"/>
          </a:solidFill>
        </p:spPr>
        <p:txBody>
          <a:bodyPr/>
          <a:lstStyle/>
          <a:p>
            <a:pPr algn="ctr"/>
            <a:r>
              <a:rPr lang="fi-FI"/>
              <a:t>Markkinoitavat tuotteet/tapahtumat</a:t>
            </a:r>
          </a:p>
        </p:txBody>
      </p:sp>
      <p:sp>
        <p:nvSpPr>
          <p:cNvPr id="8" name="Sisällön paikkamerkki 7">
            <a:extLst>
              <a:ext uri="{FF2B5EF4-FFF2-40B4-BE49-F238E27FC236}">
                <a16:creationId xmlns:a16="http://schemas.microsoft.com/office/drawing/2014/main" id="{F2E45245-3343-2CC4-C0CE-12230F22B6EE}"/>
              </a:ext>
            </a:extLst>
          </p:cNvPr>
          <p:cNvSpPr>
            <a:spLocks noGrp="1"/>
          </p:cNvSpPr>
          <p:nvPr>
            <p:ph sz="quarter" idx="4"/>
          </p:nvPr>
        </p:nvSpPr>
        <p:spPr>
          <a:xfrm>
            <a:off x="6172200" y="1621410"/>
            <a:ext cx="5183188" cy="4568253"/>
          </a:xfrm>
        </p:spPr>
        <p:txBody>
          <a:bodyPr vert="horz" lIns="91440" tIns="45720" rIns="91440" bIns="45720" rtlCol="0" anchor="t">
            <a:normAutofit/>
          </a:bodyPr>
          <a:lstStyle/>
          <a:p>
            <a:r>
              <a:rPr lang="en-US" err="1">
                <a:latin typeface="Aptos"/>
                <a:ea typeface="Calibri"/>
                <a:cs typeface="Calibri"/>
              </a:rPr>
              <a:t>Kahvia</a:t>
            </a:r>
            <a:r>
              <a:rPr lang="en-US">
                <a:latin typeface="Aptos"/>
                <a:ea typeface="Calibri"/>
                <a:cs typeface="Calibri"/>
              </a:rPr>
              <a:t>, </a:t>
            </a:r>
            <a:r>
              <a:rPr lang="en-US" err="1">
                <a:latin typeface="Aptos"/>
                <a:ea typeface="Calibri"/>
                <a:cs typeface="Calibri"/>
              </a:rPr>
              <a:t>teetä</a:t>
            </a:r>
            <a:r>
              <a:rPr lang="en-US">
                <a:latin typeface="Aptos"/>
                <a:ea typeface="Calibri"/>
                <a:cs typeface="Calibri"/>
              </a:rPr>
              <a:t>, </a:t>
            </a:r>
            <a:r>
              <a:rPr lang="en-US" err="1">
                <a:latin typeface="Aptos"/>
                <a:ea typeface="Calibri"/>
                <a:cs typeface="Calibri"/>
              </a:rPr>
              <a:t>kaakaota</a:t>
            </a:r>
            <a:r>
              <a:rPr lang="en-US">
                <a:latin typeface="Aptos"/>
                <a:ea typeface="Calibri"/>
                <a:cs typeface="Calibri"/>
              </a:rPr>
              <a:t>, </a:t>
            </a:r>
            <a:r>
              <a:rPr lang="en-US" err="1">
                <a:latin typeface="Aptos"/>
                <a:ea typeface="Calibri"/>
                <a:cs typeface="Calibri"/>
              </a:rPr>
              <a:t>mehuja</a:t>
            </a:r>
            <a:r>
              <a:rPr lang="en-US">
                <a:latin typeface="Aptos"/>
                <a:ea typeface="Calibri"/>
                <a:cs typeface="Calibri"/>
              </a:rPr>
              <a:t> </a:t>
            </a:r>
            <a:r>
              <a:rPr lang="en-US" err="1">
                <a:latin typeface="Aptos"/>
                <a:ea typeface="Calibri"/>
                <a:cs typeface="Calibri"/>
              </a:rPr>
              <a:t>sekä</a:t>
            </a:r>
            <a:r>
              <a:rPr lang="en-US">
                <a:latin typeface="Aptos"/>
                <a:ea typeface="Calibri"/>
                <a:cs typeface="Calibri"/>
              </a:rPr>
              <a:t> </a:t>
            </a:r>
            <a:r>
              <a:rPr lang="en-US" err="1">
                <a:latin typeface="Aptos"/>
                <a:ea typeface="Calibri"/>
                <a:cs typeface="Calibri"/>
              </a:rPr>
              <a:t>muita</a:t>
            </a:r>
            <a:r>
              <a:rPr lang="en-US">
                <a:latin typeface="Aptos"/>
                <a:ea typeface="Calibri"/>
                <a:cs typeface="Calibri"/>
              </a:rPr>
              <a:t> </a:t>
            </a:r>
            <a:r>
              <a:rPr lang="en-US" err="1">
                <a:latin typeface="Aptos"/>
                <a:ea typeface="Calibri"/>
                <a:cs typeface="Calibri"/>
              </a:rPr>
              <a:t>virvoitusjuomia</a:t>
            </a:r>
            <a:r>
              <a:rPr lang="en-US">
                <a:latin typeface="Aptos"/>
                <a:ea typeface="Calibri"/>
                <a:cs typeface="Calibri"/>
              </a:rPr>
              <a:t>, </a:t>
            </a:r>
            <a:r>
              <a:rPr lang="en-US" err="1">
                <a:latin typeface="Aptos"/>
                <a:ea typeface="Calibri"/>
                <a:cs typeface="Calibri"/>
              </a:rPr>
              <a:t>suolaisia</a:t>
            </a:r>
            <a:r>
              <a:rPr lang="en-US">
                <a:latin typeface="Aptos"/>
                <a:ea typeface="Calibri"/>
                <a:cs typeface="Calibri"/>
              </a:rPr>
              <a:t>, </a:t>
            </a:r>
            <a:r>
              <a:rPr lang="en-US" err="1">
                <a:latin typeface="Aptos"/>
                <a:ea typeface="Calibri"/>
                <a:cs typeface="Calibri"/>
              </a:rPr>
              <a:t>makeita</a:t>
            </a:r>
            <a:r>
              <a:rPr lang="en-US">
                <a:latin typeface="Aptos"/>
                <a:ea typeface="Calibri"/>
                <a:cs typeface="Calibri"/>
              </a:rPr>
              <a:t> </a:t>
            </a:r>
            <a:r>
              <a:rPr lang="en-US" err="1">
                <a:latin typeface="Aptos"/>
                <a:ea typeface="Calibri"/>
                <a:cs typeface="Calibri"/>
              </a:rPr>
              <a:t>välipaloja</a:t>
            </a:r>
            <a:r>
              <a:rPr lang="en-US">
                <a:latin typeface="Aptos"/>
                <a:ea typeface="Calibri"/>
                <a:cs typeface="Calibri"/>
              </a:rPr>
              <a:t> ja </a:t>
            </a:r>
            <a:r>
              <a:rPr lang="en-US" err="1">
                <a:latin typeface="Aptos"/>
                <a:ea typeface="Calibri"/>
                <a:cs typeface="Calibri"/>
              </a:rPr>
              <a:t>jäätelöä</a:t>
            </a:r>
            <a:r>
              <a:rPr lang="en-US">
                <a:latin typeface="Aptos"/>
                <a:ea typeface="Calibri"/>
                <a:cs typeface="Calibri"/>
              </a:rPr>
              <a:t>.</a:t>
            </a:r>
            <a:endParaRPr lang="fi-FI">
              <a:latin typeface="Aptos"/>
              <a:ea typeface="Calibri"/>
              <a:cs typeface="Calibri"/>
            </a:endParaRPr>
          </a:p>
          <a:p>
            <a:endParaRPr lang="fi-FI">
              <a:ea typeface="Calibri"/>
              <a:cs typeface="Calibri"/>
            </a:endParaRPr>
          </a:p>
        </p:txBody>
      </p:sp>
      <p:sp>
        <p:nvSpPr>
          <p:cNvPr id="5" name="Dian numeron paikkamerkki 4"/>
          <p:cNvSpPr>
            <a:spLocks noGrp="1"/>
          </p:cNvSpPr>
          <p:nvPr>
            <p:ph type="sldNum" sz="quarter" idx="12"/>
          </p:nvPr>
        </p:nvSpPr>
        <p:spPr/>
        <p:txBody>
          <a:bodyPr/>
          <a:lstStyle/>
          <a:p>
            <a:fld id="{6D22F896-40B5-4ADD-8801-0D06FADFA095}" type="slidenum">
              <a:rPr lang="en-US" smtClean="0"/>
              <a:t>2</a:t>
            </a:fld>
            <a:endParaRPr lang="en-US"/>
          </a:p>
        </p:txBody>
      </p:sp>
    </p:spTree>
    <p:extLst>
      <p:ext uri="{BB962C8B-B14F-4D97-AF65-F5344CB8AC3E}">
        <p14:creationId xmlns:p14="http://schemas.microsoft.com/office/powerpoint/2010/main" val="142752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24EFF1-5A36-3F55-F670-7F924CD478DC}"/>
              </a:ext>
            </a:extLst>
          </p:cNvPr>
          <p:cNvSpPr>
            <a:spLocks noGrp="1"/>
          </p:cNvSpPr>
          <p:nvPr>
            <p:ph type="title"/>
          </p:nvPr>
        </p:nvSpPr>
        <p:spPr>
          <a:solidFill>
            <a:srgbClr val="F826B7"/>
          </a:solidFill>
        </p:spPr>
        <p:txBody>
          <a:bodyPr/>
          <a:lstStyle/>
          <a:p>
            <a:pPr algn="ctr"/>
            <a:r>
              <a:rPr lang="fi-FI"/>
              <a:t>Markkinointisuunnitelman tavoitteet</a:t>
            </a:r>
          </a:p>
        </p:txBody>
      </p:sp>
      <p:sp>
        <p:nvSpPr>
          <p:cNvPr id="3" name="Sisällön paikkamerkki 2">
            <a:extLst>
              <a:ext uri="{FF2B5EF4-FFF2-40B4-BE49-F238E27FC236}">
                <a16:creationId xmlns:a16="http://schemas.microsoft.com/office/drawing/2014/main" id="{9D030938-4F97-B190-A947-099C851CF658}"/>
              </a:ext>
            </a:extLst>
          </p:cNvPr>
          <p:cNvSpPr>
            <a:spLocks noGrp="1"/>
          </p:cNvSpPr>
          <p:nvPr>
            <p:ph idx="1"/>
          </p:nvPr>
        </p:nvSpPr>
        <p:spPr/>
        <p:txBody>
          <a:bodyPr vert="horz" lIns="91440" tIns="45720" rIns="91440" bIns="45720" rtlCol="0" anchor="t">
            <a:normAutofit/>
          </a:bodyPr>
          <a:lstStyle/>
          <a:p>
            <a:r>
              <a:rPr lang="fi-FI"/>
              <a:t>Kasvattamaan Cafe </a:t>
            </a:r>
            <a:r>
              <a:rPr lang="fi-FI" err="1"/>
              <a:t>sedun</a:t>
            </a:r>
            <a:r>
              <a:rPr lang="fi-FI"/>
              <a:t> näkyvyyttä sekä myyntiä.</a:t>
            </a:r>
          </a:p>
          <a:p>
            <a:r>
              <a:rPr lang="fi-FI">
                <a:ea typeface="Calibri"/>
                <a:cs typeface="Calibri"/>
              </a:rPr>
              <a:t>Saada </a:t>
            </a:r>
            <a:r>
              <a:rPr lang="fi-FI" err="1">
                <a:ea typeface="Calibri"/>
                <a:cs typeface="Calibri"/>
              </a:rPr>
              <a:t>instagramiin</a:t>
            </a:r>
            <a:r>
              <a:rPr lang="fi-FI">
                <a:ea typeface="Calibri"/>
                <a:cs typeface="Calibri"/>
              </a:rPr>
              <a:t> 100 seuraajaa.</a:t>
            </a:r>
          </a:p>
          <a:p>
            <a:r>
              <a:rPr lang="fi-FI">
                <a:ea typeface="Calibri"/>
                <a:cs typeface="Calibri"/>
              </a:rPr>
              <a:t>Saada myyntiä/asiakasmäärää kasvamaan,  </a:t>
            </a:r>
          </a:p>
        </p:txBody>
      </p:sp>
    </p:spTree>
    <p:extLst>
      <p:ext uri="{BB962C8B-B14F-4D97-AF65-F5344CB8AC3E}">
        <p14:creationId xmlns:p14="http://schemas.microsoft.com/office/powerpoint/2010/main" val="3257612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2202877408"/>
              </p:ext>
            </p:extLst>
          </p:nvPr>
        </p:nvGraphicFramePr>
        <p:xfrm>
          <a:off x="340195" y="-70413"/>
          <a:ext cx="10411189" cy="7577590"/>
        </p:xfrm>
        <a:graphic>
          <a:graphicData uri="http://schemas.openxmlformats.org/drawingml/2006/table">
            <a:tbl>
              <a:tblPr firstRow="1" bandRow="1">
                <a:tableStyleId>{21E4AEA4-8DFA-4A89-87EB-49C32662AFE0}</a:tableStyleId>
              </a:tblPr>
              <a:tblGrid>
                <a:gridCol w="3014600">
                  <a:extLst>
                    <a:ext uri="{9D8B030D-6E8A-4147-A177-3AD203B41FA5}">
                      <a16:colId xmlns:a16="http://schemas.microsoft.com/office/drawing/2014/main" val="1441989515"/>
                    </a:ext>
                  </a:extLst>
                </a:gridCol>
                <a:gridCol w="3596553">
                  <a:extLst>
                    <a:ext uri="{9D8B030D-6E8A-4147-A177-3AD203B41FA5}">
                      <a16:colId xmlns:a16="http://schemas.microsoft.com/office/drawing/2014/main" val="1894160210"/>
                    </a:ext>
                  </a:extLst>
                </a:gridCol>
                <a:gridCol w="3800036">
                  <a:extLst>
                    <a:ext uri="{9D8B030D-6E8A-4147-A177-3AD203B41FA5}">
                      <a16:colId xmlns:a16="http://schemas.microsoft.com/office/drawing/2014/main" val="2898705896"/>
                    </a:ext>
                  </a:extLst>
                </a:gridCol>
              </a:tblGrid>
              <a:tr h="1114445">
                <a:tc>
                  <a:txBody>
                    <a:bodyPr/>
                    <a:lstStyle/>
                    <a:p>
                      <a:pPr algn="ctr"/>
                      <a:r>
                        <a:rPr lang="fi-FI" sz="2000"/>
                        <a:t>Miten toimiala on muuttumassa, millainen</a:t>
                      </a:r>
                      <a:r>
                        <a:rPr lang="fi-FI" sz="2000" baseline="0"/>
                        <a:t> on toimialan tulevaisuus</a:t>
                      </a:r>
                      <a:endParaRPr lang="fi-FI" sz="2000"/>
                    </a:p>
                  </a:txBody>
                  <a:tcPr anchor="ctr">
                    <a:solidFill>
                      <a:srgbClr val="F826B7"/>
                    </a:solidFill>
                  </a:tcPr>
                </a:tc>
                <a:tc>
                  <a:txBody>
                    <a:bodyPr/>
                    <a:lstStyle/>
                    <a:p>
                      <a:pPr algn="ctr"/>
                      <a:r>
                        <a:rPr lang="fi-FI" sz="2000"/>
                        <a:t>Mitkä</a:t>
                      </a:r>
                      <a:r>
                        <a:rPr lang="fi-FI" sz="2000" baseline="0"/>
                        <a:t> asiat vaikuttavat toimia-alan muutokseen</a:t>
                      </a:r>
                      <a:endParaRPr lang="fi-FI" sz="2000"/>
                    </a:p>
                  </a:txBody>
                  <a:tcPr anchor="ctr">
                    <a:solidFill>
                      <a:srgbClr val="F826B7"/>
                    </a:solidFill>
                  </a:tcPr>
                </a:tc>
                <a:tc>
                  <a:txBody>
                    <a:bodyPr/>
                    <a:lstStyle/>
                    <a:p>
                      <a:pPr algn="ctr"/>
                      <a:r>
                        <a:rPr lang="fi-FI" sz="2000"/>
                        <a:t>Miten muutokset</a:t>
                      </a:r>
                      <a:r>
                        <a:rPr lang="fi-FI" sz="2000" baseline="0"/>
                        <a:t> vaikuttavat yrityksen toimintaan</a:t>
                      </a:r>
                      <a:endParaRPr lang="fi-FI" sz="2000"/>
                    </a:p>
                  </a:txBody>
                  <a:tcPr anchor="ctr">
                    <a:solidFill>
                      <a:srgbClr val="F826B7"/>
                    </a:solidFill>
                  </a:tcPr>
                </a:tc>
                <a:extLst>
                  <a:ext uri="{0D108BD9-81ED-4DB2-BD59-A6C34878D82A}">
                    <a16:rowId xmlns:a16="http://schemas.microsoft.com/office/drawing/2014/main" val="1768766097"/>
                  </a:ext>
                </a:extLst>
              </a:tr>
              <a:tr h="6463145">
                <a:tc>
                  <a:txBody>
                    <a:bodyPr/>
                    <a:lstStyle/>
                    <a:p>
                      <a:pPr lvl="0" algn="l">
                        <a:lnSpc>
                          <a:spcPct val="100000"/>
                        </a:lnSpc>
                        <a:spcBef>
                          <a:spcPts val="0"/>
                        </a:spcBef>
                        <a:spcAft>
                          <a:spcPts val="0"/>
                        </a:spcAft>
                        <a:buNone/>
                      </a:pPr>
                      <a:r>
                        <a:rPr lang="fi-FI" sz="1800" b="0" i="0" u="none" strike="noStrike" noProof="0">
                          <a:latin typeface="Calibri"/>
                        </a:rPr>
                        <a:t>Kahvila-ala on viime vuosina kokenut monia muutoksia, ja se jatkaa kehittymistään vastaamaan kuluttajien muuttuviin toiveisiin ja elämäntapoihin. Toimialan tulevaisuus muotoutuu erityisesti tulevien trendien kautta:</a:t>
                      </a:r>
                      <a:endParaRPr lang="fi-FI"/>
                    </a:p>
                    <a:p>
                      <a:pPr lvl="0" algn="l">
                        <a:lnSpc>
                          <a:spcPct val="100000"/>
                        </a:lnSpc>
                        <a:spcBef>
                          <a:spcPts val="0"/>
                        </a:spcBef>
                        <a:spcAft>
                          <a:spcPts val="0"/>
                        </a:spcAft>
                        <a:buNone/>
                      </a:pPr>
                      <a:r>
                        <a:rPr lang="fi-FI" sz="1800" b="0" i="0" u="none" strike="noStrike" noProof="0">
                          <a:latin typeface="Calibri"/>
                        </a:rPr>
                        <a:t>Kahviala on siirtynyt yhä enemmän erikoiskahviin ja myös Sedu cafe voisi miettiä siirtymistä niihin. </a:t>
                      </a:r>
                      <a:endParaRPr lang="fi-FI"/>
                    </a:p>
                    <a:p>
                      <a:pPr lvl="0">
                        <a:buNone/>
                      </a:pPr>
                      <a:endParaRPr lang="fi-FI"/>
                    </a:p>
                  </a:txBody>
                  <a:tcPr>
                    <a:solidFill>
                      <a:srgbClr val="FBCBEE"/>
                    </a:solidFill>
                  </a:tcPr>
                </a:tc>
                <a:tc>
                  <a:txBody>
                    <a:bodyPr/>
                    <a:lstStyle/>
                    <a:p>
                      <a:pPr marL="0" lvl="0" indent="0" algn="l">
                        <a:lnSpc>
                          <a:spcPct val="100000"/>
                        </a:lnSpc>
                        <a:spcBef>
                          <a:spcPts val="0"/>
                        </a:spcBef>
                        <a:spcAft>
                          <a:spcPts val="0"/>
                        </a:spcAft>
                        <a:buFont typeface="Arial"/>
                        <a:buNone/>
                      </a:pPr>
                      <a:r>
                        <a:rPr lang="fi-FI" sz="1800" b="0" i="0" u="none" strike="noStrike" noProof="0"/>
                        <a:t>Opiskelijoiden ja henkilökunnan toiveet ja tyytyväisyys ohjaavat muutoksia.</a:t>
                      </a:r>
                      <a:endParaRPr lang="fi-FI"/>
                    </a:p>
                    <a:p>
                      <a:pPr marL="0" lvl="0" indent="0" algn="l">
                        <a:lnSpc>
                          <a:spcPct val="100000"/>
                        </a:lnSpc>
                        <a:spcBef>
                          <a:spcPts val="0"/>
                        </a:spcBef>
                        <a:spcAft>
                          <a:spcPts val="0"/>
                        </a:spcAft>
                        <a:buFont typeface="Arial"/>
                        <a:buNone/>
                      </a:pPr>
                      <a:r>
                        <a:rPr lang="fi-FI" sz="1800" b="0" i="0" u="none" strike="noStrike" noProof="0"/>
                        <a:t>Esimerkiksi toiveet terveellisemmistä vaihtoehdoista, kasvisruoasta tai nopeammasta palvelusta.</a:t>
                      </a:r>
                      <a:endParaRPr lang="fi-FI"/>
                    </a:p>
                    <a:p>
                      <a:pPr marL="0" lvl="0" indent="0" algn="l">
                        <a:lnSpc>
                          <a:spcPct val="100000"/>
                        </a:lnSpc>
                        <a:spcBef>
                          <a:spcPts val="0"/>
                        </a:spcBef>
                        <a:spcAft>
                          <a:spcPts val="0"/>
                        </a:spcAft>
                        <a:buFont typeface="Arial"/>
                        <a:buNone/>
                      </a:pPr>
                      <a:r>
                        <a:rPr lang="fi-FI" sz="1800" b="0" i="0" u="none" strike="noStrike" noProof="0"/>
                        <a:t>Muuttuvat ruokatrendit (esim. vegaaninen, gluteeniton,).</a:t>
                      </a:r>
                      <a:endParaRPr lang="fi-FI"/>
                    </a:p>
                    <a:p>
                      <a:pPr marL="0" lvl="0" indent="0" algn="l">
                        <a:lnSpc>
                          <a:spcPct val="100000"/>
                        </a:lnSpc>
                        <a:spcBef>
                          <a:spcPts val="0"/>
                        </a:spcBef>
                        <a:spcAft>
                          <a:spcPts val="0"/>
                        </a:spcAft>
                        <a:buNone/>
                      </a:pPr>
                      <a:r>
                        <a:rPr lang="fi-FI" sz="1800" b="0" i="0" u="none" strike="noStrike" noProof="0"/>
                        <a:t>Nuorten muuttuvat mieltymykset ja elämäntavat.</a:t>
                      </a:r>
                      <a:endParaRPr lang="fi-FI"/>
                    </a:p>
                    <a:p>
                      <a:pPr marL="0" lvl="0" indent="0" algn="l">
                        <a:lnSpc>
                          <a:spcPct val="100000"/>
                        </a:lnSpc>
                        <a:spcBef>
                          <a:spcPts val="0"/>
                        </a:spcBef>
                        <a:spcAft>
                          <a:spcPts val="0"/>
                        </a:spcAft>
                        <a:buNone/>
                      </a:pPr>
                      <a:r>
                        <a:rPr lang="fi-FI" sz="1800" b="0" i="0" u="none" strike="noStrike" noProof="0"/>
                        <a:t>Lähistöllä olevat muut kahvilat tai ruokapaikat vaikuttavat Sedu Cafen kilpailukykyyn</a:t>
                      </a:r>
                      <a:endParaRPr lang="fi-FI"/>
                    </a:p>
                    <a:p>
                      <a:pPr lvl="0" indent="0" algn="l">
                        <a:lnSpc>
                          <a:spcPct val="100000"/>
                        </a:lnSpc>
                        <a:spcBef>
                          <a:spcPts val="0"/>
                        </a:spcBef>
                        <a:spcAft>
                          <a:spcPts val="0"/>
                        </a:spcAft>
                        <a:buNone/>
                      </a:pPr>
                      <a:r>
                        <a:rPr lang="fi-FI"/>
                        <a:t> </a:t>
                      </a:r>
                      <a:endParaRPr lang="fi-FI" sz="1800" b="0" i="0" u="none" strike="noStrike" noProof="0">
                        <a:latin typeface="Calibri"/>
                      </a:endParaRPr>
                    </a:p>
                  </a:txBody>
                  <a:tcPr>
                    <a:solidFill>
                      <a:srgbClr val="FBCBEE"/>
                    </a:solidFill>
                  </a:tcPr>
                </a:tc>
                <a:tc>
                  <a:txBody>
                    <a:bodyPr/>
                    <a:lstStyle/>
                    <a:p>
                      <a:pPr lvl="0" algn="l">
                        <a:lnSpc>
                          <a:spcPct val="100000"/>
                        </a:lnSpc>
                        <a:spcBef>
                          <a:spcPts val="0"/>
                        </a:spcBef>
                        <a:spcAft>
                          <a:spcPts val="0"/>
                        </a:spcAft>
                        <a:buNone/>
                      </a:pPr>
                      <a:r>
                        <a:rPr lang="fi-FI" sz="1800" b="0" i="0" u="none" strike="noStrike" noProof="0">
                          <a:latin typeface="Calibri"/>
                        </a:rPr>
                        <a:t>Muutokset voivat vaikuttaa yrityksen toimintaan monin tavoin. Kuluttajakäyttäytymisen muutokset voivat vaikuttaa siihen, millaisia tuotteita ja palveluja yritys tarjoaa. Esimerkiksi, jos asiakkaat siirtyvät entistä enemmän terveellisempiin valintoihin (kuten vegaanisiin tai gluteenittomiin vaihtoehtoihin), yrityksen on ehkä päivitettävä vastaamaan tätä kysyntää. Samoin digitaaliset palvelut, kuten mobiilimaksaminen, voivat tulla keskeisiksi osaksi yrityksen liiketoimintaa. </a:t>
                      </a:r>
                    </a:p>
                  </a:txBody>
                  <a:tcPr>
                    <a:solidFill>
                      <a:srgbClr val="FBCBEE"/>
                    </a:solidFill>
                  </a:tcPr>
                </a:tc>
                <a:extLst>
                  <a:ext uri="{0D108BD9-81ED-4DB2-BD59-A6C34878D82A}">
                    <a16:rowId xmlns:a16="http://schemas.microsoft.com/office/drawing/2014/main" val="3414806166"/>
                  </a:ext>
                </a:extLst>
              </a:tr>
            </a:tbl>
          </a:graphicData>
        </a:graphic>
      </p:graphicFrame>
      <p:sp>
        <p:nvSpPr>
          <p:cNvPr id="3" name="Otsikko 1"/>
          <p:cNvSpPr>
            <a:spLocks noGrp="1"/>
          </p:cNvSpPr>
          <p:nvPr>
            <p:ph type="title"/>
          </p:nvPr>
        </p:nvSpPr>
        <p:spPr>
          <a:xfrm>
            <a:off x="2871788" y="-157019"/>
            <a:ext cx="6270968" cy="155635"/>
          </a:xfrm>
        </p:spPr>
        <p:txBody>
          <a:bodyPr>
            <a:normAutofit fontScale="90000"/>
          </a:bodyPr>
          <a:lstStyle/>
          <a:p>
            <a:r>
              <a:rPr lang="fi-FI"/>
              <a:t>Markkina/toimiala-analyysi</a:t>
            </a:r>
          </a:p>
        </p:txBody>
      </p:sp>
    </p:spTree>
    <p:extLst>
      <p:ext uri="{BB962C8B-B14F-4D97-AF65-F5344CB8AC3E}">
        <p14:creationId xmlns:p14="http://schemas.microsoft.com/office/powerpoint/2010/main" val="271637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3094136902"/>
              </p:ext>
            </p:extLst>
          </p:nvPr>
        </p:nvGraphicFramePr>
        <p:xfrm>
          <a:off x="574109" y="177452"/>
          <a:ext cx="10571008" cy="9270076"/>
        </p:xfrm>
        <a:graphic>
          <a:graphicData uri="http://schemas.openxmlformats.org/drawingml/2006/table">
            <a:tbl>
              <a:tblPr firstRow="1" bandRow="1">
                <a:tableStyleId>{21E4AEA4-8DFA-4A89-87EB-49C32662AFE0}</a:tableStyleId>
              </a:tblPr>
              <a:tblGrid>
                <a:gridCol w="3021904">
                  <a:extLst>
                    <a:ext uri="{9D8B030D-6E8A-4147-A177-3AD203B41FA5}">
                      <a16:colId xmlns:a16="http://schemas.microsoft.com/office/drawing/2014/main" val="1441989515"/>
                    </a:ext>
                  </a:extLst>
                </a:gridCol>
                <a:gridCol w="2516368">
                  <a:extLst>
                    <a:ext uri="{9D8B030D-6E8A-4147-A177-3AD203B41FA5}">
                      <a16:colId xmlns:a16="http://schemas.microsoft.com/office/drawing/2014/main" val="1894160210"/>
                    </a:ext>
                  </a:extLst>
                </a:gridCol>
                <a:gridCol w="2516368">
                  <a:extLst>
                    <a:ext uri="{9D8B030D-6E8A-4147-A177-3AD203B41FA5}">
                      <a16:colId xmlns:a16="http://schemas.microsoft.com/office/drawing/2014/main" val="2898705896"/>
                    </a:ext>
                  </a:extLst>
                </a:gridCol>
                <a:gridCol w="2516368">
                  <a:extLst>
                    <a:ext uri="{9D8B030D-6E8A-4147-A177-3AD203B41FA5}">
                      <a16:colId xmlns:a16="http://schemas.microsoft.com/office/drawing/2014/main" val="717535052"/>
                    </a:ext>
                  </a:extLst>
                </a:gridCol>
              </a:tblGrid>
              <a:tr h="937570">
                <a:tc>
                  <a:txBody>
                    <a:bodyPr/>
                    <a:lstStyle/>
                    <a:p>
                      <a:pPr algn="ctr"/>
                      <a:r>
                        <a:rPr lang="fi-FI" sz="2000"/>
                        <a:t>Nykyiset kilpailijat</a:t>
                      </a:r>
                    </a:p>
                  </a:txBody>
                  <a:tcPr anchor="ctr">
                    <a:solidFill>
                      <a:srgbClr val="F826B7"/>
                    </a:solidFill>
                  </a:tcPr>
                </a:tc>
                <a:tc>
                  <a:txBody>
                    <a:bodyPr/>
                    <a:lstStyle/>
                    <a:p>
                      <a:pPr algn="ctr"/>
                      <a:r>
                        <a:rPr lang="fi-FI" sz="2000"/>
                        <a:t>Kilpailijan vahvuudet</a:t>
                      </a:r>
                    </a:p>
                  </a:txBody>
                  <a:tcPr anchor="ctr">
                    <a:solidFill>
                      <a:srgbClr val="F826B7"/>
                    </a:solidFill>
                  </a:tcPr>
                </a:tc>
                <a:tc>
                  <a:txBody>
                    <a:bodyPr/>
                    <a:lstStyle/>
                    <a:p>
                      <a:pPr algn="ctr"/>
                      <a:r>
                        <a:rPr lang="fi-FI" sz="2000"/>
                        <a:t>Kilpailijan heikkoudet</a:t>
                      </a:r>
                    </a:p>
                  </a:txBody>
                  <a:tcPr anchor="ctr">
                    <a:solidFill>
                      <a:srgbClr val="F826B7"/>
                    </a:solidFill>
                  </a:tcPr>
                </a:tc>
                <a:tc>
                  <a:txBody>
                    <a:bodyPr/>
                    <a:lstStyle/>
                    <a:p>
                      <a:pPr algn="ctr"/>
                      <a:r>
                        <a:rPr lang="fi-FI" sz="2000"/>
                        <a:t>Kilpailijan markkinointikanavat</a:t>
                      </a:r>
                      <a:r>
                        <a:rPr lang="fi-FI" sz="2000" baseline="0"/>
                        <a:t> ja somenäkyvyys</a:t>
                      </a:r>
                      <a:endParaRPr lang="fi-FI" sz="2000"/>
                    </a:p>
                  </a:txBody>
                  <a:tcPr anchor="ctr">
                    <a:solidFill>
                      <a:srgbClr val="F826B7"/>
                    </a:solidFill>
                  </a:tcPr>
                </a:tc>
                <a:extLst>
                  <a:ext uri="{0D108BD9-81ED-4DB2-BD59-A6C34878D82A}">
                    <a16:rowId xmlns:a16="http://schemas.microsoft.com/office/drawing/2014/main" val="1768766097"/>
                  </a:ext>
                </a:extLst>
              </a:tr>
              <a:tr h="1428677">
                <a:tc>
                  <a:txBody>
                    <a:bodyPr/>
                    <a:lstStyle/>
                    <a:p>
                      <a:r>
                        <a:rPr lang="fi-FI"/>
                        <a:t>Cafe Mondeo Oy</a:t>
                      </a:r>
                      <a:endParaRPr lang="fi-FI" err="1"/>
                    </a:p>
                  </a:txBody>
                  <a:tcPr>
                    <a:solidFill>
                      <a:srgbClr val="FBCBEE"/>
                    </a:solidFill>
                  </a:tcPr>
                </a:tc>
                <a:tc>
                  <a:txBody>
                    <a:bodyPr/>
                    <a:lstStyle/>
                    <a:p>
                      <a:pPr lvl="0">
                        <a:buNone/>
                      </a:pPr>
                      <a:r>
                        <a:rPr lang="fi-FI" sz="1800" b="0" i="0" u="none" strike="noStrike" noProof="0">
                          <a:latin typeface="Calibri"/>
                        </a:rPr>
                        <a:t>Cafe Mondeo on auki 24/7</a:t>
                      </a:r>
                    </a:p>
                  </a:txBody>
                  <a:tcPr>
                    <a:solidFill>
                      <a:srgbClr val="FBCBEE"/>
                    </a:solidFill>
                  </a:tcPr>
                </a:tc>
                <a:tc>
                  <a:txBody>
                    <a:bodyPr/>
                    <a:lstStyle/>
                    <a:p>
                      <a:pPr lvl="0">
                        <a:buNone/>
                      </a:pPr>
                      <a:r>
                        <a:rPr lang="fi-FI" sz="1800" b="0" i="0" u="none" strike="noStrike" noProof="0">
                          <a:latin typeface="Calibri"/>
                        </a:rPr>
                        <a:t>Kahvilan viihtyvyys sekä siisteys on yksi heikkouksista, mutta nämä on kuitenkin helposti parannettavissa.</a:t>
                      </a:r>
                    </a:p>
                  </a:txBody>
                  <a:tcPr>
                    <a:solidFill>
                      <a:srgbClr val="FBCBEE"/>
                    </a:solidFill>
                  </a:tcPr>
                </a:tc>
                <a:tc>
                  <a:txBody>
                    <a:bodyPr/>
                    <a:lstStyle/>
                    <a:p>
                      <a:r>
                        <a:rPr lang="fi-FI"/>
                        <a:t>Facebook</a:t>
                      </a:r>
                    </a:p>
                  </a:txBody>
                  <a:tcPr>
                    <a:solidFill>
                      <a:srgbClr val="FBCBEE"/>
                    </a:solidFill>
                  </a:tcPr>
                </a:tc>
                <a:extLst>
                  <a:ext uri="{0D108BD9-81ED-4DB2-BD59-A6C34878D82A}">
                    <a16:rowId xmlns:a16="http://schemas.microsoft.com/office/drawing/2014/main" val="3414806166"/>
                  </a:ext>
                </a:extLst>
              </a:tr>
              <a:tr h="3692236">
                <a:tc>
                  <a:txBody>
                    <a:bodyPr/>
                    <a:lstStyle/>
                    <a:p>
                      <a:r>
                        <a:rPr lang="fi-FI"/>
                        <a:t>Halpahalli</a:t>
                      </a:r>
                      <a:endParaRPr lang="fi-FI" err="1"/>
                    </a:p>
                  </a:txBody>
                  <a:tcPr>
                    <a:solidFill>
                      <a:srgbClr val="FBCBEE"/>
                    </a:solidFill>
                  </a:tcPr>
                </a:tc>
                <a:tc>
                  <a:txBody>
                    <a:bodyPr/>
                    <a:lstStyle/>
                    <a:p>
                      <a:pPr lvl="0">
                        <a:buNone/>
                      </a:pPr>
                      <a:r>
                        <a:rPr lang="fi-FI" sz="1800" b="0" i="0" u="none" strike="noStrike" noProof="0">
                          <a:latin typeface="Calibri"/>
                        </a:rPr>
                        <a:t>Sijaitsee keskeisellä paikalla Seinäjoella ja on helposti saavutettavissa autolla ja julkisilla kulkuneuvoilla. Tämä tekee siitä kätevän paikan asioida.</a:t>
                      </a:r>
                      <a:endParaRPr lang="fi-FI"/>
                    </a:p>
                  </a:txBody>
                  <a:tcPr>
                    <a:solidFill>
                      <a:srgbClr val="FBCBEE"/>
                    </a:solidFill>
                  </a:tcPr>
                </a:tc>
                <a:tc>
                  <a:txBody>
                    <a:bodyPr/>
                    <a:lstStyle/>
                    <a:p>
                      <a:pPr lvl="0">
                        <a:buNone/>
                      </a:pPr>
                      <a:r>
                        <a:rPr lang="fi-FI" sz="1800" b="0" i="0" u="none" strike="noStrike" noProof="0"/>
                        <a:t>Vaikka henkilökunta on yleensä ystävällistä, Halpahallissa ei ole yhtä paljon henkilökohtaisia palveluja tai neuvontaa kuin erikoistuneemmissa liikkeissä. Tämä voi olla heikkous asiakkaille, jotka arvostavat henkilökohtaista palvelua tai tarvitsevat apua tuotteiden valinnassa.</a:t>
                      </a:r>
                      <a:endParaRPr lang="fi-FI"/>
                    </a:p>
                  </a:txBody>
                  <a:tcPr>
                    <a:solidFill>
                      <a:srgbClr val="FBCBEE"/>
                    </a:solidFill>
                  </a:tcPr>
                </a:tc>
                <a:tc>
                  <a:txBody>
                    <a:bodyPr/>
                    <a:lstStyle/>
                    <a:p>
                      <a:r>
                        <a:rPr lang="fi-FI"/>
                        <a:t>Instagram, Facebook</a:t>
                      </a:r>
                    </a:p>
                  </a:txBody>
                  <a:tcPr>
                    <a:solidFill>
                      <a:srgbClr val="FBCBEE"/>
                    </a:solidFill>
                  </a:tcPr>
                </a:tc>
                <a:extLst>
                  <a:ext uri="{0D108BD9-81ED-4DB2-BD59-A6C34878D82A}">
                    <a16:rowId xmlns:a16="http://schemas.microsoft.com/office/drawing/2014/main" val="3556307608"/>
                  </a:ext>
                </a:extLst>
              </a:tr>
              <a:tr h="3035933">
                <a:tc>
                  <a:txBody>
                    <a:bodyPr/>
                    <a:lstStyle/>
                    <a:p>
                      <a:r>
                        <a:rPr lang="fi-FI"/>
                        <a:t>Ideapark</a:t>
                      </a:r>
                    </a:p>
                  </a:txBody>
                  <a:tcPr>
                    <a:solidFill>
                      <a:srgbClr val="FBCBEE"/>
                    </a:solidFill>
                  </a:tcPr>
                </a:tc>
                <a:tc>
                  <a:txBody>
                    <a:bodyPr/>
                    <a:lstStyle/>
                    <a:p>
                      <a:pPr lvl="0">
                        <a:buNone/>
                      </a:pPr>
                      <a:r>
                        <a:rPr lang="fi-FI" sz="1800" b="0" i="0" u="none" strike="noStrike" baseline="0" noProof="0">
                          <a:solidFill>
                            <a:srgbClr val="000000"/>
                          </a:solidFill>
                          <a:latin typeface="Calibri"/>
                        </a:rPr>
                        <a:t>Ideaparkissa on monia tunnettuja brändejä ja liikkeitä eri tuoteryhmistä, kuten muotia, elektroniikkaa, kodintarvikkeita ja urheiluvälineitä. Tämä monipuolisuus houkuttelee eri asiakasryhmiä.</a:t>
                      </a:r>
                      <a:endParaRPr lang="fi-FI"/>
                    </a:p>
                  </a:txBody>
                  <a:tcPr>
                    <a:solidFill>
                      <a:srgbClr val="FBCBEE"/>
                    </a:solidFill>
                  </a:tcPr>
                </a:tc>
                <a:tc>
                  <a:txBody>
                    <a:bodyPr/>
                    <a:lstStyle/>
                    <a:p>
                      <a:pPr lvl="0">
                        <a:buNone/>
                      </a:pPr>
                      <a:r>
                        <a:rPr lang="fi-FI" sz="1800" b="0" i="0" u="none" strike="noStrike" baseline="0" noProof="0">
                          <a:solidFill>
                            <a:srgbClr val="000000"/>
                          </a:solidFill>
                          <a:latin typeface="Calibri"/>
                        </a:rPr>
                        <a:t>Erityisesti sesonkiaikoina ja viikonloppuisin Ideapark voi olla erittäin täynnä, mikä voi johtaa ruuhkiin ja pitkiin jonoihin erityisesti kassalla ja ravintoloissa. Pysäköintitilojen löytäminen voi myös olla hankalaa kiireisinä aikoina.</a:t>
                      </a:r>
                      <a:endParaRPr lang="fi-FI"/>
                    </a:p>
                  </a:txBody>
                  <a:tcPr>
                    <a:solidFill>
                      <a:srgbClr val="FBCBEE"/>
                    </a:solidFill>
                  </a:tcPr>
                </a:tc>
                <a:tc>
                  <a:txBody>
                    <a:bodyPr/>
                    <a:lstStyle/>
                    <a:p>
                      <a:r>
                        <a:rPr lang="fi-FI"/>
                        <a:t>Instagram ja Facebook </a:t>
                      </a:r>
                      <a:endParaRPr lang="fi-FI" sz="1800" b="0" i="0" u="none" strike="noStrike" noProof="0">
                        <a:latin typeface="Calibri"/>
                      </a:endParaRPr>
                    </a:p>
                  </a:txBody>
                  <a:tcPr>
                    <a:solidFill>
                      <a:srgbClr val="FBCBEE"/>
                    </a:solidFill>
                  </a:tcPr>
                </a:tc>
                <a:extLst>
                  <a:ext uri="{0D108BD9-81ED-4DB2-BD59-A6C34878D82A}">
                    <a16:rowId xmlns:a16="http://schemas.microsoft.com/office/drawing/2014/main" val="7403136"/>
                  </a:ext>
                </a:extLst>
              </a:tr>
            </a:tbl>
          </a:graphicData>
        </a:graphic>
      </p:graphicFrame>
      <p:sp>
        <p:nvSpPr>
          <p:cNvPr id="5" name="Otsikko 1"/>
          <p:cNvSpPr>
            <a:spLocks noGrp="1"/>
          </p:cNvSpPr>
          <p:nvPr>
            <p:ph type="title"/>
          </p:nvPr>
        </p:nvSpPr>
        <p:spPr>
          <a:xfrm>
            <a:off x="3284483" y="-387802"/>
            <a:ext cx="7254640" cy="1280161"/>
          </a:xfrm>
        </p:spPr>
        <p:txBody>
          <a:bodyPr>
            <a:normAutofit/>
          </a:bodyPr>
          <a:lstStyle/>
          <a:p>
            <a:r>
              <a:rPr lang="fi-FI"/>
              <a:t>Kilpailija-analyysi</a:t>
            </a:r>
          </a:p>
        </p:txBody>
      </p:sp>
    </p:spTree>
    <p:extLst>
      <p:ext uri="{BB962C8B-B14F-4D97-AF65-F5344CB8AC3E}">
        <p14:creationId xmlns:p14="http://schemas.microsoft.com/office/powerpoint/2010/main" val="2865549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2499023920"/>
              </p:ext>
            </p:extLst>
          </p:nvPr>
        </p:nvGraphicFramePr>
        <p:xfrm>
          <a:off x="914400" y="954804"/>
          <a:ext cx="10439396" cy="5806409"/>
        </p:xfrm>
        <a:graphic>
          <a:graphicData uri="http://schemas.openxmlformats.org/drawingml/2006/table">
            <a:tbl>
              <a:tblPr firstRow="1" bandRow="1">
                <a:tableStyleId>{21E4AEA4-8DFA-4A89-87EB-49C32662AFE0}</a:tableStyleId>
              </a:tblPr>
              <a:tblGrid>
                <a:gridCol w="2609850">
                  <a:extLst>
                    <a:ext uri="{9D8B030D-6E8A-4147-A177-3AD203B41FA5}">
                      <a16:colId xmlns:a16="http://schemas.microsoft.com/office/drawing/2014/main" val="1441989515"/>
                    </a:ext>
                  </a:extLst>
                </a:gridCol>
                <a:gridCol w="2609850">
                  <a:extLst>
                    <a:ext uri="{9D8B030D-6E8A-4147-A177-3AD203B41FA5}">
                      <a16:colId xmlns:a16="http://schemas.microsoft.com/office/drawing/2014/main" val="1894160210"/>
                    </a:ext>
                  </a:extLst>
                </a:gridCol>
                <a:gridCol w="2466109">
                  <a:extLst>
                    <a:ext uri="{9D8B030D-6E8A-4147-A177-3AD203B41FA5}">
                      <a16:colId xmlns:a16="http://schemas.microsoft.com/office/drawing/2014/main" val="2898705896"/>
                    </a:ext>
                  </a:extLst>
                </a:gridCol>
                <a:gridCol w="2753587">
                  <a:extLst>
                    <a:ext uri="{9D8B030D-6E8A-4147-A177-3AD203B41FA5}">
                      <a16:colId xmlns:a16="http://schemas.microsoft.com/office/drawing/2014/main" val="717535052"/>
                    </a:ext>
                  </a:extLst>
                </a:gridCol>
              </a:tblGrid>
              <a:tr h="1309254">
                <a:tc>
                  <a:txBody>
                    <a:bodyPr/>
                    <a:lstStyle/>
                    <a:p>
                      <a:pPr algn="ctr"/>
                      <a:r>
                        <a:rPr lang="fi-FI" sz="2000"/>
                        <a:t>Miten</a:t>
                      </a:r>
                      <a:r>
                        <a:rPr lang="fi-FI" sz="2000" baseline="0"/>
                        <a:t> erottautua nykyisistä kilpailijoista</a:t>
                      </a:r>
                      <a:endParaRPr lang="fi-FI" sz="2000"/>
                    </a:p>
                  </a:txBody>
                  <a:tcPr anchor="ctr">
                    <a:solidFill>
                      <a:srgbClr val="F826B7"/>
                    </a:solidFill>
                  </a:tcPr>
                </a:tc>
                <a:tc>
                  <a:txBody>
                    <a:bodyPr/>
                    <a:lstStyle/>
                    <a:p>
                      <a:pPr algn="ctr"/>
                      <a:r>
                        <a:rPr lang="fi-FI" sz="2000"/>
                        <a:t>Mitkä</a:t>
                      </a:r>
                      <a:r>
                        <a:rPr lang="fi-FI" sz="2000" baseline="0"/>
                        <a:t> ovat yrityksen </a:t>
                      </a:r>
                      <a:r>
                        <a:rPr lang="fi-FI" sz="2000"/>
                        <a:t> vahvuudet</a:t>
                      </a:r>
                    </a:p>
                  </a:txBody>
                  <a:tcPr anchor="ctr">
                    <a:solidFill>
                      <a:srgbClr val="F826B7"/>
                    </a:solidFill>
                  </a:tcPr>
                </a:tc>
                <a:tc>
                  <a:txBody>
                    <a:bodyPr/>
                    <a:lstStyle/>
                    <a:p>
                      <a:pPr algn="ctr"/>
                      <a:r>
                        <a:rPr lang="fi-FI" sz="2000"/>
                        <a:t>Miten yritys voisi hyödyntää kilpailijoiden heikkoudet</a:t>
                      </a:r>
                    </a:p>
                  </a:txBody>
                  <a:tcPr anchor="ctr">
                    <a:solidFill>
                      <a:srgbClr val="F826B7"/>
                    </a:solidFill>
                  </a:tcPr>
                </a:tc>
                <a:tc>
                  <a:txBody>
                    <a:bodyPr/>
                    <a:lstStyle/>
                    <a:p>
                      <a:pPr algn="ctr"/>
                      <a:r>
                        <a:rPr lang="fi-FI" sz="2000"/>
                        <a:t>Miten yritys voisi olla mukana tulevaisuuden</a:t>
                      </a:r>
                      <a:r>
                        <a:rPr lang="fi-FI" sz="2000" baseline="0"/>
                        <a:t> kilpailussa</a:t>
                      </a:r>
                      <a:endParaRPr lang="fi-FI" sz="2000"/>
                    </a:p>
                  </a:txBody>
                  <a:tcPr anchor="ctr">
                    <a:solidFill>
                      <a:srgbClr val="F826B7"/>
                    </a:solidFill>
                  </a:tcPr>
                </a:tc>
                <a:extLst>
                  <a:ext uri="{0D108BD9-81ED-4DB2-BD59-A6C34878D82A}">
                    <a16:rowId xmlns:a16="http://schemas.microsoft.com/office/drawing/2014/main" val="1768766097"/>
                  </a:ext>
                </a:extLst>
              </a:tr>
              <a:tr h="4495769">
                <a:tc>
                  <a:txBody>
                    <a:bodyPr/>
                    <a:lstStyle/>
                    <a:p>
                      <a:r>
                        <a:rPr lang="fi-FI"/>
                        <a:t>Sedu cafe eroaa kilpailijoista eniten sijainnillaan koska kahvila on helposti saavutettavissa kohderyhmilleen. </a:t>
                      </a:r>
                    </a:p>
                    <a:p>
                      <a:pPr lvl="0">
                        <a:buNone/>
                      </a:pPr>
                      <a:endParaRPr lang="fi-FI"/>
                    </a:p>
                  </a:txBody>
                  <a:tcPr>
                    <a:solidFill>
                      <a:srgbClr val="FBCBEE"/>
                    </a:solidFill>
                  </a:tcPr>
                </a:tc>
                <a:tc>
                  <a:txBody>
                    <a:bodyPr/>
                    <a:lstStyle/>
                    <a:p>
                      <a:pPr lvl="0">
                        <a:buNone/>
                      </a:pPr>
                      <a:r>
                        <a:rPr lang="fi-FI" sz="1800" b="0" i="0" u="none" strike="noStrike" noProof="0">
                          <a:latin typeface="Calibri"/>
                        </a:rPr>
                        <a:t>Sedu Cafe tarjoaa mukautuvan ympäristön, jossa asiakkaat voivat nauttia rauhallisesta ja viihtyisästä kahvitauosta. </a:t>
                      </a:r>
                      <a:endParaRPr lang="fi-FI"/>
                    </a:p>
                  </a:txBody>
                  <a:tcPr>
                    <a:solidFill>
                      <a:srgbClr val="FBCBEE"/>
                    </a:solidFill>
                  </a:tcPr>
                </a:tc>
                <a:tc>
                  <a:txBody>
                    <a:bodyPr/>
                    <a:lstStyle/>
                    <a:p>
                      <a:r>
                        <a:rPr lang="fi-FI"/>
                        <a:t>Yritys pystyisi erottautumaan muuten kuin sijainnillaan myöskin esimerkiksi asiakaspalvelullaan.</a:t>
                      </a:r>
                    </a:p>
                  </a:txBody>
                  <a:tcPr>
                    <a:solidFill>
                      <a:srgbClr val="FBCBEE"/>
                    </a:solidFill>
                  </a:tcPr>
                </a:tc>
                <a:tc>
                  <a:txBody>
                    <a:bodyPr/>
                    <a:lstStyle/>
                    <a:p>
                      <a:r>
                        <a:rPr lang="fi-FI"/>
                        <a:t>Jos yritys haluaa parantaa omaa kilpailukyvykkyttään tulisi heidän laajentaa valikoimaa mm laittamalla myyntiin isompi valikoima erilaisia leipä vaihtoehtoja, terveellisempiä vaihtoehtoja ja pitää hinnat kohtuullisina. Sillä suurimmalla osalla asiakkaista (opiskelijat) on pienet tulot, ja jos hinnat ovat todella korkeat he etsivät halvemman paikan.</a:t>
                      </a:r>
                    </a:p>
                  </a:txBody>
                  <a:tcPr>
                    <a:solidFill>
                      <a:srgbClr val="FBCBEE"/>
                    </a:solidFill>
                  </a:tcPr>
                </a:tc>
                <a:extLst>
                  <a:ext uri="{0D108BD9-81ED-4DB2-BD59-A6C34878D82A}">
                    <a16:rowId xmlns:a16="http://schemas.microsoft.com/office/drawing/2014/main" val="3414806166"/>
                  </a:ext>
                </a:extLst>
              </a:tr>
            </a:tbl>
          </a:graphicData>
        </a:graphic>
      </p:graphicFrame>
      <p:sp>
        <p:nvSpPr>
          <p:cNvPr id="3" name="Otsikko 1"/>
          <p:cNvSpPr>
            <a:spLocks noGrp="1"/>
          </p:cNvSpPr>
          <p:nvPr>
            <p:ph type="title"/>
          </p:nvPr>
        </p:nvSpPr>
        <p:spPr>
          <a:xfrm>
            <a:off x="807983" y="0"/>
            <a:ext cx="7254640" cy="1280161"/>
          </a:xfrm>
        </p:spPr>
        <p:txBody>
          <a:bodyPr>
            <a:normAutofit/>
          </a:bodyPr>
          <a:lstStyle/>
          <a:p>
            <a:r>
              <a:rPr lang="fi-FI"/>
              <a:t>Kilpailija-analyysi</a:t>
            </a:r>
          </a:p>
        </p:txBody>
      </p:sp>
    </p:spTree>
    <p:extLst>
      <p:ext uri="{BB962C8B-B14F-4D97-AF65-F5344CB8AC3E}">
        <p14:creationId xmlns:p14="http://schemas.microsoft.com/office/powerpoint/2010/main" val="600746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729345" y="-489799"/>
            <a:ext cx="5403273" cy="605127"/>
          </a:xfrm>
        </p:spPr>
        <p:txBody>
          <a:bodyPr>
            <a:normAutofit fontScale="90000"/>
          </a:bodyPr>
          <a:lstStyle/>
          <a:p>
            <a:r>
              <a:rPr lang="fi-FI"/>
              <a:t>Asiakkaat ja kohderyhmä</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3458481680"/>
              </p:ext>
            </p:extLst>
          </p:nvPr>
        </p:nvGraphicFramePr>
        <p:xfrm>
          <a:off x="502392" y="-94563"/>
          <a:ext cx="10725137" cy="7846762"/>
        </p:xfrm>
        <a:graphic>
          <a:graphicData uri="http://schemas.openxmlformats.org/drawingml/2006/table">
            <a:tbl>
              <a:tblPr firstRow="1" bandRow="1">
                <a:tableStyleId>{5C22544A-7EE6-4342-B048-85BDC9FD1C3A}</a:tableStyleId>
              </a:tblPr>
              <a:tblGrid>
                <a:gridCol w="2701415">
                  <a:extLst>
                    <a:ext uri="{9D8B030D-6E8A-4147-A177-3AD203B41FA5}">
                      <a16:colId xmlns:a16="http://schemas.microsoft.com/office/drawing/2014/main" val="2146219708"/>
                    </a:ext>
                  </a:extLst>
                </a:gridCol>
                <a:gridCol w="2674574">
                  <a:extLst>
                    <a:ext uri="{9D8B030D-6E8A-4147-A177-3AD203B41FA5}">
                      <a16:colId xmlns:a16="http://schemas.microsoft.com/office/drawing/2014/main" val="1087617976"/>
                    </a:ext>
                  </a:extLst>
                </a:gridCol>
                <a:gridCol w="2674574">
                  <a:extLst>
                    <a:ext uri="{9D8B030D-6E8A-4147-A177-3AD203B41FA5}">
                      <a16:colId xmlns:a16="http://schemas.microsoft.com/office/drawing/2014/main" val="4087874847"/>
                    </a:ext>
                  </a:extLst>
                </a:gridCol>
                <a:gridCol w="2674574">
                  <a:extLst>
                    <a:ext uri="{9D8B030D-6E8A-4147-A177-3AD203B41FA5}">
                      <a16:colId xmlns:a16="http://schemas.microsoft.com/office/drawing/2014/main" val="1591309170"/>
                    </a:ext>
                  </a:extLst>
                </a:gridCol>
              </a:tblGrid>
              <a:tr h="1015780">
                <a:tc>
                  <a:txBody>
                    <a:bodyPr/>
                    <a:lstStyle/>
                    <a:p>
                      <a:endParaRPr lang="fi-FI"/>
                    </a:p>
                  </a:txBody>
                  <a:tcPr>
                    <a:solidFill>
                      <a:srgbClr val="F826B7"/>
                    </a:solidFill>
                  </a:tcPr>
                </a:tc>
                <a:tc>
                  <a:txBody>
                    <a:bodyPr/>
                    <a:lstStyle/>
                    <a:p>
                      <a:r>
                        <a:rPr lang="fi-FI" sz="1400"/>
                        <a:t>KOHDERYHMÄ 1:</a:t>
                      </a:r>
                    </a:p>
                    <a:p>
                      <a:pPr lvl="0">
                        <a:buNone/>
                      </a:pPr>
                      <a:r>
                        <a:rPr lang="fi-FI" sz="1800"/>
                        <a:t>Opiskelijat jotka eivät maksa koulu ruuasta</a:t>
                      </a:r>
                    </a:p>
                  </a:txBody>
                  <a:tcPr>
                    <a:solidFill>
                      <a:srgbClr val="F826B7"/>
                    </a:solidFill>
                  </a:tcPr>
                </a:tc>
                <a:tc>
                  <a:txBody>
                    <a:bodyPr/>
                    <a:lstStyle/>
                    <a:p>
                      <a:r>
                        <a:rPr lang="fi-FI" sz="1400"/>
                        <a:t>KOHDERYHMÄ 2:</a:t>
                      </a:r>
                    </a:p>
                    <a:p>
                      <a:pPr lvl="0">
                        <a:buNone/>
                      </a:pPr>
                      <a:r>
                        <a:rPr lang="fi-FI" sz="2000"/>
                        <a:t>Opettajat ja muu henkilöstö</a:t>
                      </a:r>
                    </a:p>
                  </a:txBody>
                  <a:tcPr>
                    <a:solidFill>
                      <a:srgbClr val="F826B7"/>
                    </a:solidFill>
                  </a:tcPr>
                </a:tc>
                <a:tc>
                  <a:txBody>
                    <a:bodyPr/>
                    <a:lstStyle/>
                    <a:p>
                      <a:r>
                        <a:rPr lang="fi-FI" sz="1400"/>
                        <a:t>KOHDERYHMÄ 3:</a:t>
                      </a:r>
                    </a:p>
                    <a:p>
                      <a:r>
                        <a:rPr lang="fi-FI" sz="2000"/>
                        <a:t>Opiskelijat jotka maksavat kouluruuasta</a:t>
                      </a:r>
                    </a:p>
                  </a:txBody>
                  <a:tcPr>
                    <a:solidFill>
                      <a:srgbClr val="F826B7"/>
                    </a:solidFill>
                  </a:tcPr>
                </a:tc>
                <a:extLst>
                  <a:ext uri="{0D108BD9-81ED-4DB2-BD59-A6C34878D82A}">
                    <a16:rowId xmlns:a16="http://schemas.microsoft.com/office/drawing/2014/main" val="3519712435"/>
                  </a:ext>
                </a:extLst>
              </a:tr>
              <a:tr h="825730">
                <a:tc>
                  <a:txBody>
                    <a:bodyPr/>
                    <a:lstStyle/>
                    <a:p>
                      <a:r>
                        <a:rPr lang="fi-FI">
                          <a:solidFill>
                            <a:schemeClr val="bg1"/>
                          </a:solidFill>
                        </a:rPr>
                        <a:t>Kuvaile asiakasryhmää kolmella adjektiivilla</a:t>
                      </a:r>
                    </a:p>
                  </a:txBody>
                  <a:tcPr anchor="ctr">
                    <a:solidFill>
                      <a:srgbClr val="F826B7"/>
                    </a:solidFill>
                  </a:tcPr>
                </a:tc>
                <a:tc>
                  <a:txBody>
                    <a:bodyPr/>
                    <a:lstStyle/>
                    <a:p>
                      <a:r>
                        <a:rPr lang="fi-FI"/>
                        <a:t>Nuorekas, aktiivinen ja hintatietoinen</a:t>
                      </a:r>
                    </a:p>
                  </a:txBody>
                  <a:tcPr>
                    <a:solidFill>
                      <a:srgbClr val="FBCBEE"/>
                    </a:solidFill>
                  </a:tcPr>
                </a:tc>
                <a:tc>
                  <a:txBody>
                    <a:bodyPr/>
                    <a:lstStyle/>
                    <a:p>
                      <a:r>
                        <a:rPr lang="fi-FI"/>
                        <a:t>Opettavaisia, vastuullisia ja luovia </a:t>
                      </a:r>
                    </a:p>
                  </a:txBody>
                  <a:tcPr>
                    <a:solidFill>
                      <a:srgbClr val="FBCBEE"/>
                    </a:solidFill>
                  </a:tcPr>
                </a:tc>
                <a:tc>
                  <a:txBody>
                    <a:bodyPr/>
                    <a:lstStyle/>
                    <a:p>
                      <a:r>
                        <a:rPr lang="fi-FI"/>
                        <a:t>Vastuullisia, tavoitteellinen ja realistinen</a:t>
                      </a:r>
                    </a:p>
                  </a:txBody>
                  <a:tcPr>
                    <a:solidFill>
                      <a:srgbClr val="FBCBEE"/>
                    </a:solidFill>
                  </a:tcPr>
                </a:tc>
                <a:extLst>
                  <a:ext uri="{0D108BD9-81ED-4DB2-BD59-A6C34878D82A}">
                    <a16:rowId xmlns:a16="http://schemas.microsoft.com/office/drawing/2014/main" val="1959197847"/>
                  </a:ext>
                </a:extLst>
              </a:tr>
              <a:tr h="1133738">
                <a:tc>
                  <a:txBody>
                    <a:bodyPr/>
                    <a:lstStyle/>
                    <a:p>
                      <a:pPr lvl="0">
                        <a:buNone/>
                      </a:pPr>
                      <a:r>
                        <a:rPr lang="fi-FI">
                          <a:solidFill>
                            <a:schemeClr val="bg1"/>
                          </a:solidFill>
                        </a:rPr>
                        <a:t>Mitä haasteita tai</a:t>
                      </a:r>
                      <a:r>
                        <a:rPr lang="fi-FI" baseline="0">
                          <a:solidFill>
                            <a:schemeClr val="bg1"/>
                          </a:solidFill>
                        </a:rPr>
                        <a:t> tarpeita tällä asiakasryhmällä on?</a:t>
                      </a:r>
                      <a:endParaRPr lang="fi-FI">
                        <a:solidFill>
                          <a:schemeClr val="bg1"/>
                        </a:solidFill>
                      </a:endParaRPr>
                    </a:p>
                  </a:txBody>
                  <a:tcPr anchor="ctr">
                    <a:solidFill>
                      <a:srgbClr val="F826B7"/>
                    </a:solidFill>
                  </a:tcPr>
                </a:tc>
                <a:tc>
                  <a:txBody>
                    <a:bodyPr/>
                    <a:lstStyle/>
                    <a:p>
                      <a:pPr marL="0" lvl="0" indent="0" algn="l">
                        <a:lnSpc>
                          <a:spcPct val="100000"/>
                        </a:lnSpc>
                        <a:spcBef>
                          <a:spcPts val="0"/>
                        </a:spcBef>
                        <a:spcAft>
                          <a:spcPts val="0"/>
                        </a:spcAft>
                        <a:buNone/>
                      </a:pPr>
                      <a:r>
                        <a:rPr lang="fi-FI" sz="1800" b="0" i="0" u="none" strike="noStrike" noProof="0"/>
                        <a:t>Jos kaverit eivät mene syömään, ei mennä itsekkään.</a:t>
                      </a:r>
                      <a:endParaRPr lang="fi-FI"/>
                    </a:p>
                    <a:p>
                      <a:pPr marL="0" lvl="0" indent="0" algn="l">
                        <a:lnSpc>
                          <a:spcPct val="100000"/>
                        </a:lnSpc>
                        <a:spcBef>
                          <a:spcPts val="0"/>
                        </a:spcBef>
                        <a:spcAft>
                          <a:spcPts val="0"/>
                        </a:spcAft>
                        <a:buNone/>
                      </a:pPr>
                      <a:r>
                        <a:rPr lang="fi-FI" sz="1800" b="0" i="0" u="none" strike="noStrike" noProof="0"/>
                        <a:t>Ruokailu tuntuu kiusalliselta, jos ei ole seuraa tai kokee ulkopuolisuutta.</a:t>
                      </a:r>
                      <a:endParaRPr lang="fi-FI"/>
                    </a:p>
                  </a:txBody>
                  <a:tcPr>
                    <a:solidFill>
                      <a:srgbClr val="FBCBEE"/>
                    </a:solidFill>
                  </a:tcPr>
                </a:tc>
                <a:tc>
                  <a:txBody>
                    <a:bodyPr/>
                    <a:lstStyle/>
                    <a:p>
                      <a:pPr lvl="0">
                        <a:buNone/>
                      </a:pPr>
                      <a:r>
                        <a:rPr lang="fi-FI"/>
                        <a:t>Työhyvinvointi ja jaksaminen</a:t>
                      </a:r>
                    </a:p>
                  </a:txBody>
                  <a:tcPr>
                    <a:solidFill>
                      <a:srgbClr val="FBCBE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a:t> Suurin osa opiskelijoista on opintotuella, jonka takia opiskelijoiden rahat ovat vähissä.</a:t>
                      </a:r>
                    </a:p>
                    <a:p>
                      <a:endParaRPr lang="fi-FI"/>
                    </a:p>
                  </a:txBody>
                  <a:tcPr>
                    <a:solidFill>
                      <a:srgbClr val="FBCBEE"/>
                    </a:solidFill>
                  </a:tcPr>
                </a:tc>
                <a:extLst>
                  <a:ext uri="{0D108BD9-81ED-4DB2-BD59-A6C34878D82A}">
                    <a16:rowId xmlns:a16="http://schemas.microsoft.com/office/drawing/2014/main" val="1076561800"/>
                  </a:ext>
                </a:extLst>
              </a:tr>
              <a:tr h="2804852">
                <a:tc>
                  <a:txBody>
                    <a:bodyPr/>
                    <a:lstStyle/>
                    <a:p>
                      <a:r>
                        <a:rPr lang="fi-FI">
                          <a:solidFill>
                            <a:schemeClr val="bg1"/>
                          </a:solidFill>
                        </a:rPr>
                        <a:t>Minkälainen mainosviesti puree</a:t>
                      </a:r>
                      <a:r>
                        <a:rPr lang="fi-FI" baseline="0">
                          <a:solidFill>
                            <a:schemeClr val="bg1"/>
                          </a:solidFill>
                        </a:rPr>
                        <a:t> juuri tähän ryhmään?</a:t>
                      </a:r>
                      <a:endParaRPr lang="fi-FI">
                        <a:solidFill>
                          <a:schemeClr val="bg1"/>
                        </a:solidFill>
                      </a:endParaRPr>
                    </a:p>
                  </a:txBody>
                  <a:tcPr anchor="ctr">
                    <a:solidFill>
                      <a:srgbClr val="F826B7"/>
                    </a:solidFill>
                  </a:tcPr>
                </a:tc>
                <a:tc>
                  <a:txBody>
                    <a:bodyPr/>
                    <a:lstStyle/>
                    <a:p>
                      <a:pPr lvl="0">
                        <a:buNone/>
                      </a:pPr>
                      <a:r>
                        <a:rPr lang="fi-FI" sz="1800" b="0" i="0" u="none" strike="noStrike" noProof="0">
                          <a:latin typeface="Calibri"/>
                        </a:rPr>
                        <a:t>Syö, koska voit. Me pidetään </a:t>
                      </a:r>
                      <a:r>
                        <a:rPr lang="fi-FI" sz="1800" b="0" i="0" u="none" strike="noStrike" noProof="0" err="1">
                          <a:latin typeface="Calibri"/>
                        </a:rPr>
                        <a:t>susta</a:t>
                      </a:r>
                      <a:r>
                        <a:rPr lang="fi-FI" sz="1800" b="0" i="0" u="none" strike="noStrike" noProof="0">
                          <a:latin typeface="Calibri"/>
                        </a:rPr>
                        <a:t> huolta joka päivä.</a:t>
                      </a:r>
                      <a:endParaRPr lang="fi-FI"/>
                    </a:p>
                  </a:txBody>
                  <a:tcPr>
                    <a:solidFill>
                      <a:srgbClr val="FBCBEE"/>
                    </a:solidFill>
                  </a:tcPr>
                </a:tc>
                <a:tc>
                  <a:txBody>
                    <a:bodyPr/>
                    <a:lstStyle/>
                    <a:p>
                      <a:pPr lvl="0">
                        <a:buNone/>
                      </a:pPr>
                      <a:r>
                        <a:rPr lang="fi-FI" sz="1800" b="0" i="0" u="none" strike="noStrike" baseline="0" noProof="0">
                          <a:solidFill>
                            <a:srgbClr val="000000"/>
                          </a:solidFill>
                          <a:latin typeface="Calibri"/>
                        </a:rPr>
                        <a:t>Työpäivä vaatii energiaa. Meillä on sinulle lounas valmiina.</a:t>
                      </a:r>
                      <a:endParaRPr lang="fi-FI"/>
                    </a:p>
                  </a:txBody>
                  <a:tcPr>
                    <a:solidFill>
                      <a:srgbClr val="FBCBEE"/>
                    </a:solidFill>
                  </a:tcPr>
                </a:tc>
                <a:tc>
                  <a:txBody>
                    <a:bodyPr/>
                    <a:lstStyle/>
                    <a:p>
                      <a:pPr lvl="0">
                        <a:buNone/>
                      </a:pPr>
                      <a:r>
                        <a:rPr lang="fi-FI" sz="1800" b="0" i="0" u="none" strike="noStrike" noProof="0">
                          <a:latin typeface="Calibri"/>
                        </a:rPr>
                        <a:t>Aina kun syöt meillä, säästät rahaa ja aikaa. Se on fiksun valinta.</a:t>
                      </a:r>
                      <a:endParaRPr lang="fi-FI"/>
                    </a:p>
                  </a:txBody>
                  <a:tcPr>
                    <a:solidFill>
                      <a:srgbClr val="FBCBEE"/>
                    </a:solidFill>
                  </a:tcPr>
                </a:tc>
                <a:extLst>
                  <a:ext uri="{0D108BD9-81ED-4DB2-BD59-A6C34878D82A}">
                    <a16:rowId xmlns:a16="http://schemas.microsoft.com/office/drawing/2014/main" val="2664664951"/>
                  </a:ext>
                </a:extLst>
              </a:tr>
              <a:tr h="1133738">
                <a:tc>
                  <a:txBody>
                    <a:bodyPr/>
                    <a:lstStyle/>
                    <a:p>
                      <a:r>
                        <a:rPr lang="fi-FI">
                          <a:solidFill>
                            <a:schemeClr val="bg1"/>
                          </a:solidFill>
                        </a:rPr>
                        <a:t>Mistä markkinointikanavasta löydät nämä asiakkaat?</a:t>
                      </a:r>
                    </a:p>
                  </a:txBody>
                  <a:tcPr anchor="ctr">
                    <a:solidFill>
                      <a:srgbClr val="F826B7"/>
                    </a:solidFill>
                  </a:tcPr>
                </a:tc>
                <a:tc>
                  <a:txBody>
                    <a:bodyPr/>
                    <a:lstStyle/>
                    <a:p>
                      <a:r>
                        <a:rPr lang="fi-FI"/>
                        <a:t>esim. Instagram, Wilma ja infotaulu</a:t>
                      </a:r>
                    </a:p>
                  </a:txBody>
                  <a:tcPr>
                    <a:solidFill>
                      <a:srgbClr val="FBCBEE"/>
                    </a:solidFill>
                  </a:tcPr>
                </a:tc>
                <a:tc>
                  <a:txBody>
                    <a:bodyPr/>
                    <a:lstStyle/>
                    <a:p>
                      <a:r>
                        <a:rPr lang="fi-FI"/>
                        <a:t>esim. Facebook, sähköpostit, Wilma ja infotaulu</a:t>
                      </a:r>
                      <a:endParaRPr lang="fi-FI" err="1"/>
                    </a:p>
                  </a:txBody>
                  <a:tcPr>
                    <a:solidFill>
                      <a:srgbClr val="FBCBEE"/>
                    </a:solidFill>
                  </a:tcPr>
                </a:tc>
                <a:tc>
                  <a:txBody>
                    <a:bodyPr/>
                    <a:lstStyle/>
                    <a:p>
                      <a:r>
                        <a:rPr lang="fi-FI"/>
                        <a:t>Esim. Facebook, Instagram, Wilma, sähköposti ja infotaulu</a:t>
                      </a:r>
                    </a:p>
                  </a:txBody>
                  <a:tcPr>
                    <a:solidFill>
                      <a:srgbClr val="FBCBEE"/>
                    </a:solidFill>
                  </a:tcPr>
                </a:tc>
                <a:extLst>
                  <a:ext uri="{0D108BD9-81ED-4DB2-BD59-A6C34878D82A}">
                    <a16:rowId xmlns:a16="http://schemas.microsoft.com/office/drawing/2014/main" val="3649333319"/>
                  </a:ext>
                </a:extLst>
              </a:tr>
            </a:tbl>
          </a:graphicData>
        </a:graphic>
      </p:graphicFrame>
    </p:spTree>
    <p:extLst>
      <p:ext uri="{BB962C8B-B14F-4D97-AF65-F5344CB8AC3E}">
        <p14:creationId xmlns:p14="http://schemas.microsoft.com/office/powerpoint/2010/main" val="1904597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ulukko 3"/>
          <p:cNvGraphicFramePr>
            <a:graphicFrameLocks noGrp="1"/>
          </p:cNvGraphicFramePr>
          <p:nvPr>
            <p:extLst>
              <p:ext uri="{D42A27DB-BD31-4B8C-83A1-F6EECF244321}">
                <p14:modId xmlns:p14="http://schemas.microsoft.com/office/powerpoint/2010/main" val="854778238"/>
              </p:ext>
            </p:extLst>
          </p:nvPr>
        </p:nvGraphicFramePr>
        <p:xfrm>
          <a:off x="943876" y="1597890"/>
          <a:ext cx="10409923" cy="4978401"/>
        </p:xfrm>
        <a:graphic>
          <a:graphicData uri="http://schemas.openxmlformats.org/drawingml/2006/table">
            <a:tbl>
              <a:tblPr firstRow="1" bandRow="1">
                <a:tableStyleId>{21E4AEA4-8DFA-4A89-87EB-49C32662AFE0}</a:tableStyleId>
              </a:tblPr>
              <a:tblGrid>
                <a:gridCol w="3606804">
                  <a:extLst>
                    <a:ext uri="{9D8B030D-6E8A-4147-A177-3AD203B41FA5}">
                      <a16:colId xmlns:a16="http://schemas.microsoft.com/office/drawing/2014/main" val="20000"/>
                    </a:ext>
                  </a:extLst>
                </a:gridCol>
                <a:gridCol w="3180847">
                  <a:extLst>
                    <a:ext uri="{9D8B030D-6E8A-4147-A177-3AD203B41FA5}">
                      <a16:colId xmlns:a16="http://schemas.microsoft.com/office/drawing/2014/main" val="20001"/>
                    </a:ext>
                  </a:extLst>
                </a:gridCol>
                <a:gridCol w="3622272">
                  <a:extLst>
                    <a:ext uri="{9D8B030D-6E8A-4147-A177-3AD203B41FA5}">
                      <a16:colId xmlns:a16="http://schemas.microsoft.com/office/drawing/2014/main" val="20003"/>
                    </a:ext>
                  </a:extLst>
                </a:gridCol>
              </a:tblGrid>
              <a:tr h="1295322">
                <a:tc>
                  <a:txBody>
                    <a:bodyPr/>
                    <a:lstStyle/>
                    <a:p>
                      <a:r>
                        <a:rPr lang="fi-FI"/>
                        <a:t>Ihanneasiakas (Millainen on yrityksesi ihanne asiakas? Ikä,</a:t>
                      </a:r>
                      <a:r>
                        <a:rPr lang="fi-FI" baseline="0"/>
                        <a:t> asema jne</a:t>
                      </a:r>
                      <a:r>
                        <a:rPr lang="fi-FI"/>
                        <a:t>.)</a:t>
                      </a:r>
                      <a:endParaRPr lang="fi-FI" b="0"/>
                    </a:p>
                  </a:txBody>
                  <a:tcPr>
                    <a:solidFill>
                      <a:srgbClr val="F826B7"/>
                    </a:solidFill>
                  </a:tcPr>
                </a:tc>
                <a:tc>
                  <a:txBody>
                    <a:bodyPr/>
                    <a:lstStyle/>
                    <a:p>
                      <a:r>
                        <a:rPr lang="fi-FI"/>
                        <a:t>Asiakastarve</a:t>
                      </a:r>
                    </a:p>
                    <a:p>
                      <a:r>
                        <a:rPr lang="fi-FI"/>
                        <a:t>(Mikä</a:t>
                      </a:r>
                      <a:r>
                        <a:rPr lang="fi-FI" baseline="0"/>
                        <a:t> tarve/ongelma asiakkaalla voisi olla?)</a:t>
                      </a:r>
                      <a:endParaRPr lang="fi-FI" b="0">
                        <a:solidFill>
                          <a:schemeClr val="tx1"/>
                        </a:solidFill>
                      </a:endParaRPr>
                    </a:p>
                  </a:txBody>
                  <a:tcPr>
                    <a:solidFill>
                      <a:srgbClr val="F826B7"/>
                    </a:solidFill>
                  </a:tcPr>
                </a:tc>
                <a:tc>
                  <a:txBody>
                    <a:bodyPr/>
                    <a:lstStyle/>
                    <a:p>
                      <a:r>
                        <a:rPr lang="fi-FI"/>
                        <a:t>Millä tuotteella</a:t>
                      </a:r>
                      <a:r>
                        <a:rPr lang="fi-FI" baseline="0"/>
                        <a:t> tai palvelulla ratkaiset asiakkaan tarpeen/ongelman?</a:t>
                      </a:r>
                      <a:endParaRPr lang="fi-FI" b="1">
                        <a:solidFill>
                          <a:schemeClr val="tx1"/>
                        </a:solidFill>
                      </a:endParaRPr>
                    </a:p>
                  </a:txBody>
                  <a:tcPr>
                    <a:solidFill>
                      <a:srgbClr val="F826B7"/>
                    </a:solidFill>
                  </a:tcPr>
                </a:tc>
                <a:extLst>
                  <a:ext uri="{0D108BD9-81ED-4DB2-BD59-A6C34878D82A}">
                    <a16:rowId xmlns:a16="http://schemas.microsoft.com/office/drawing/2014/main" val="10000"/>
                  </a:ext>
                </a:extLst>
              </a:tr>
              <a:tr h="1227693">
                <a:tc>
                  <a:txBody>
                    <a:bodyPr/>
                    <a:lstStyle/>
                    <a:p>
                      <a:r>
                        <a:rPr lang="fi-FI"/>
                        <a:t>Opiskelija joka ei maksa kouluruuasta: 17vuotias, tulotaso on pieni mutta pystyy käyttää rahaa, viihtyy kahviloissa, </a:t>
                      </a:r>
                    </a:p>
                  </a:txBody>
                  <a:tcPr>
                    <a:solidFill>
                      <a:srgbClr val="FBCBEE"/>
                    </a:solidFill>
                  </a:tcPr>
                </a:tc>
                <a:tc>
                  <a:txBody>
                    <a:bodyPr/>
                    <a:lstStyle/>
                    <a:p>
                      <a:r>
                        <a:rPr lang="fi-FI"/>
                        <a:t>Mukava ympäristö jossa ei olisi paljon melua jos haluaa opiskella, halvat hinnat</a:t>
                      </a:r>
                    </a:p>
                  </a:txBody>
                  <a:tcPr>
                    <a:solidFill>
                      <a:srgbClr val="FBCBEE"/>
                    </a:solidFill>
                  </a:tcPr>
                </a:tc>
                <a:tc>
                  <a:txBody>
                    <a:bodyPr/>
                    <a:lstStyle/>
                    <a:p>
                      <a:r>
                        <a:rPr lang="fi-FI"/>
                        <a:t>Energiajuomat, jotta opiskelijat eivät menisi halpahalliin yms. vaan menisi käymään Sedu Cafessa</a:t>
                      </a:r>
                    </a:p>
                  </a:txBody>
                  <a:tcPr>
                    <a:solidFill>
                      <a:srgbClr val="FBCBEE"/>
                    </a:solidFill>
                  </a:tcPr>
                </a:tc>
                <a:extLst>
                  <a:ext uri="{0D108BD9-81ED-4DB2-BD59-A6C34878D82A}">
                    <a16:rowId xmlns:a16="http://schemas.microsoft.com/office/drawing/2014/main" val="10001"/>
                  </a:ext>
                </a:extLst>
              </a:tr>
              <a:tr h="1227693">
                <a:tc>
                  <a:txBody>
                    <a:bodyPr/>
                    <a:lstStyle/>
                    <a:p>
                      <a:r>
                        <a:rPr lang="fi-FI"/>
                        <a:t>Opettajat ja muu henkilöstö: 25-60 vuotiaat henkilöt jotka haluavat opettaa oppilaita, jotta he oppisivat</a:t>
                      </a:r>
                    </a:p>
                  </a:txBody>
                  <a:tcPr>
                    <a:solidFill>
                      <a:srgbClr val="FBCBEE"/>
                    </a:solidFill>
                  </a:tcPr>
                </a:tc>
                <a:tc>
                  <a:txBody>
                    <a:bodyPr/>
                    <a:lstStyle/>
                    <a:p>
                      <a:pPr lvl="0">
                        <a:buNone/>
                      </a:pPr>
                      <a:r>
                        <a:rPr lang="fi-FI" sz="1800" b="0" i="0" u="none" strike="noStrike" baseline="0" noProof="0">
                          <a:solidFill>
                            <a:srgbClr val="000000"/>
                          </a:solidFill>
                          <a:latin typeface="Calibri"/>
                        </a:rPr>
                        <a:t>Kahvila olisi tauoilla hyvä tila, jonne voisi mennä kahville ja siellä pystyisi rauhoittumaan</a:t>
                      </a:r>
                      <a:endParaRPr lang="fi-FI" sz="1800" b="0" i="0" u="none" strike="noStrike" baseline="0" noProof="0" err="1">
                        <a:solidFill>
                          <a:srgbClr val="000000"/>
                        </a:solidFill>
                        <a:latin typeface="Calibri"/>
                      </a:endParaRPr>
                    </a:p>
                  </a:txBody>
                  <a:tcPr>
                    <a:solidFill>
                      <a:srgbClr val="FBCBEE"/>
                    </a:solidFill>
                  </a:tcPr>
                </a:tc>
                <a:tc>
                  <a:txBody>
                    <a:bodyPr/>
                    <a:lstStyle/>
                    <a:p>
                      <a:r>
                        <a:rPr lang="fi-FI"/>
                        <a:t>Halpa lounas jolla jaksaa päivän loppuun eikä tarvitse miettiä muita vaihtoehtoja.</a:t>
                      </a:r>
                    </a:p>
                  </a:txBody>
                  <a:tcPr>
                    <a:solidFill>
                      <a:srgbClr val="FBCBEE"/>
                    </a:solidFill>
                  </a:tcPr>
                </a:tc>
                <a:extLst>
                  <a:ext uri="{0D108BD9-81ED-4DB2-BD59-A6C34878D82A}">
                    <a16:rowId xmlns:a16="http://schemas.microsoft.com/office/drawing/2014/main" val="10002"/>
                  </a:ext>
                </a:extLst>
              </a:tr>
              <a:tr h="1227693">
                <a:tc>
                  <a:txBody>
                    <a:bodyPr/>
                    <a:lstStyle/>
                    <a:p>
                      <a:r>
                        <a:rPr lang="fi-FI"/>
                        <a:t>Opiskelijat jotka maksavat kouluruuasta</a:t>
                      </a:r>
                    </a:p>
                  </a:txBody>
                  <a:tcPr>
                    <a:solidFill>
                      <a:srgbClr val="FBCBEE"/>
                    </a:solidFill>
                  </a:tcPr>
                </a:tc>
                <a:tc>
                  <a:txBody>
                    <a:bodyPr/>
                    <a:lstStyle/>
                    <a:p>
                      <a:pPr lvl="0">
                        <a:buNone/>
                      </a:pPr>
                      <a:r>
                        <a:rPr lang="fi-FI" sz="1800" b="0" i="0" u="none" strike="noStrike" noProof="0">
                          <a:latin typeface="Calibri"/>
                        </a:rPr>
                        <a:t>Jos maksan tästä, sen pitää maistua hyvältä ja täyttää kunnolla.</a:t>
                      </a:r>
                      <a:endParaRPr lang="fi-FI"/>
                    </a:p>
                  </a:txBody>
                  <a:tcPr>
                    <a:solidFill>
                      <a:srgbClr val="FBCBEE"/>
                    </a:solidFill>
                  </a:tcPr>
                </a:tc>
                <a:tc>
                  <a:txBody>
                    <a:bodyPr/>
                    <a:lstStyle/>
                    <a:p>
                      <a:r>
                        <a:rPr lang="fi-FI"/>
                        <a:t>Ns. lounasvaihtoehtoja, esim. salaatteja pari kertaa viikossa tai muita lämpimiä ruoka vaihtoehtoja </a:t>
                      </a:r>
                    </a:p>
                  </a:txBody>
                  <a:tcPr>
                    <a:solidFill>
                      <a:srgbClr val="FBCBEE"/>
                    </a:solidFill>
                  </a:tcPr>
                </a:tc>
                <a:extLst>
                  <a:ext uri="{0D108BD9-81ED-4DB2-BD59-A6C34878D82A}">
                    <a16:rowId xmlns:a16="http://schemas.microsoft.com/office/drawing/2014/main" val="10003"/>
                  </a:ext>
                </a:extLst>
              </a:tr>
            </a:tbl>
          </a:graphicData>
        </a:graphic>
      </p:graphicFrame>
      <p:sp>
        <p:nvSpPr>
          <p:cNvPr id="3" name="Dian numeron paikkamerkki 2"/>
          <p:cNvSpPr>
            <a:spLocks noGrp="1"/>
          </p:cNvSpPr>
          <p:nvPr>
            <p:ph type="sldNum" sz="quarter" idx="12"/>
          </p:nvPr>
        </p:nvSpPr>
        <p:spPr/>
        <p:txBody>
          <a:bodyPr/>
          <a:lstStyle/>
          <a:p>
            <a:fld id="{6D22F896-40B5-4ADD-8801-0D06FADFA095}" type="slidenum">
              <a:rPr lang="en-US" smtClean="0"/>
              <a:t>8</a:t>
            </a:fld>
            <a:endParaRPr lang="en-US"/>
          </a:p>
        </p:txBody>
      </p:sp>
      <p:sp>
        <p:nvSpPr>
          <p:cNvPr id="7" name="Otsikko 1"/>
          <p:cNvSpPr>
            <a:spLocks noGrp="1"/>
          </p:cNvSpPr>
          <p:nvPr>
            <p:ph type="title"/>
          </p:nvPr>
        </p:nvSpPr>
        <p:spPr/>
        <p:txBody>
          <a:bodyPr/>
          <a:lstStyle/>
          <a:p>
            <a:r>
              <a:rPr lang="fi-FI"/>
              <a:t>Asiakkaat ja kohderyhmä</a:t>
            </a:r>
          </a:p>
        </p:txBody>
      </p:sp>
    </p:spTree>
    <p:extLst>
      <p:ext uri="{BB962C8B-B14F-4D97-AF65-F5344CB8AC3E}">
        <p14:creationId xmlns:p14="http://schemas.microsoft.com/office/powerpoint/2010/main" val="3956861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934657" y="-361950"/>
            <a:ext cx="8322685" cy="663394"/>
          </a:xfrm>
        </p:spPr>
        <p:txBody>
          <a:bodyPr>
            <a:normAutofit fontScale="90000"/>
          </a:bodyPr>
          <a:lstStyle/>
          <a:p>
            <a:pPr algn="l"/>
            <a:r>
              <a:rPr lang="fi-FI" sz="4800" err="1"/>
              <a:t>Markkintointi</a:t>
            </a:r>
            <a:r>
              <a:rPr lang="fi-FI" sz="4800"/>
              <a:t>- ja viestintäkanavat</a:t>
            </a:r>
          </a:p>
        </p:txBody>
      </p:sp>
      <p:graphicFrame>
        <p:nvGraphicFramePr>
          <p:cNvPr id="5" name="Taulukko 4"/>
          <p:cNvGraphicFramePr>
            <a:graphicFrameLocks noGrp="1"/>
          </p:cNvGraphicFramePr>
          <p:nvPr>
            <p:extLst>
              <p:ext uri="{D42A27DB-BD31-4B8C-83A1-F6EECF244321}">
                <p14:modId xmlns:p14="http://schemas.microsoft.com/office/powerpoint/2010/main" val="3846202577"/>
              </p:ext>
            </p:extLst>
          </p:nvPr>
        </p:nvGraphicFramePr>
        <p:xfrm>
          <a:off x="221262" y="297884"/>
          <a:ext cx="11546276" cy="5028720"/>
        </p:xfrm>
        <a:graphic>
          <a:graphicData uri="http://schemas.openxmlformats.org/drawingml/2006/table">
            <a:tbl>
              <a:tblPr firstRow="1" bandRow="1">
                <a:tableStyleId>{616DA210-FB5B-4158-B5E0-FEB733F419BA}</a:tableStyleId>
              </a:tblPr>
              <a:tblGrid>
                <a:gridCol w="1851782">
                  <a:extLst>
                    <a:ext uri="{9D8B030D-6E8A-4147-A177-3AD203B41FA5}">
                      <a16:colId xmlns:a16="http://schemas.microsoft.com/office/drawing/2014/main" val="20000"/>
                    </a:ext>
                  </a:extLst>
                </a:gridCol>
                <a:gridCol w="3580863">
                  <a:extLst>
                    <a:ext uri="{9D8B030D-6E8A-4147-A177-3AD203B41FA5}">
                      <a16:colId xmlns:a16="http://schemas.microsoft.com/office/drawing/2014/main" val="20001"/>
                    </a:ext>
                  </a:extLst>
                </a:gridCol>
                <a:gridCol w="1848159">
                  <a:extLst>
                    <a:ext uri="{9D8B030D-6E8A-4147-A177-3AD203B41FA5}">
                      <a16:colId xmlns:a16="http://schemas.microsoft.com/office/drawing/2014/main" val="20002"/>
                    </a:ext>
                  </a:extLst>
                </a:gridCol>
                <a:gridCol w="2213799">
                  <a:extLst>
                    <a:ext uri="{9D8B030D-6E8A-4147-A177-3AD203B41FA5}">
                      <a16:colId xmlns:a16="http://schemas.microsoft.com/office/drawing/2014/main" val="20003"/>
                    </a:ext>
                  </a:extLst>
                </a:gridCol>
                <a:gridCol w="2051673">
                  <a:extLst>
                    <a:ext uri="{9D8B030D-6E8A-4147-A177-3AD203B41FA5}">
                      <a16:colId xmlns:a16="http://schemas.microsoft.com/office/drawing/2014/main" val="20004"/>
                    </a:ext>
                  </a:extLst>
                </a:gridCol>
              </a:tblGrid>
              <a:tr h="960242">
                <a:tc>
                  <a:txBody>
                    <a:bodyPr/>
                    <a:lstStyle/>
                    <a:p>
                      <a:pPr algn="ctr"/>
                      <a:r>
                        <a:rPr lang="fi-FI" sz="1800">
                          <a:solidFill>
                            <a:schemeClr val="bg1"/>
                          </a:solidFill>
                        </a:rPr>
                        <a:t>Kanava</a:t>
                      </a:r>
                    </a:p>
                  </a:txBody>
                  <a:tcPr marL="121920" marR="121920" marT="60960" marB="60960" anchor="ctr">
                    <a:solidFill>
                      <a:srgbClr val="F826B7"/>
                    </a:solidFill>
                  </a:tcPr>
                </a:tc>
                <a:tc>
                  <a:txBody>
                    <a:bodyPr/>
                    <a:lstStyle/>
                    <a:p>
                      <a:pPr algn="ctr"/>
                      <a:r>
                        <a:rPr lang="fi-FI" sz="1800">
                          <a:solidFill>
                            <a:schemeClr val="bg1"/>
                          </a:solidFill>
                        </a:rPr>
                        <a:t>Tarkoitus</a:t>
                      </a:r>
                      <a:r>
                        <a:rPr lang="fi-FI" sz="1800" baseline="0">
                          <a:solidFill>
                            <a:schemeClr val="bg1"/>
                          </a:solidFill>
                        </a:rPr>
                        <a:t> ja tehtävä</a:t>
                      </a:r>
                    </a:p>
                  </a:txBody>
                  <a:tcPr marL="121920" marR="121920" marT="60960" marB="60960" anchor="ctr">
                    <a:solidFill>
                      <a:srgbClr val="F826B7"/>
                    </a:solidFill>
                  </a:tcPr>
                </a:tc>
                <a:tc>
                  <a:txBody>
                    <a:bodyPr/>
                    <a:lstStyle/>
                    <a:p>
                      <a:pPr algn="ctr"/>
                      <a:r>
                        <a:rPr lang="fi-FI" sz="1800">
                          <a:solidFill>
                            <a:schemeClr val="bg1"/>
                          </a:solidFill>
                        </a:rPr>
                        <a:t>Kohderyhmä</a:t>
                      </a:r>
                    </a:p>
                  </a:txBody>
                  <a:tcPr marL="121920" marR="121920" marT="60960" marB="60960" anchor="ctr">
                    <a:solidFill>
                      <a:srgbClr val="F826B7"/>
                    </a:solidFill>
                  </a:tcPr>
                </a:tc>
                <a:tc>
                  <a:txBody>
                    <a:bodyPr/>
                    <a:lstStyle/>
                    <a:p>
                      <a:pPr algn="ctr"/>
                      <a:r>
                        <a:rPr lang="fi-FI" sz="1800">
                          <a:solidFill>
                            <a:schemeClr val="bg1"/>
                          </a:solidFill>
                        </a:rPr>
                        <a:t>Tavoite</a:t>
                      </a:r>
                    </a:p>
                  </a:txBody>
                  <a:tcPr marL="121920" marR="121920" marT="60960" marB="60960" anchor="ctr">
                    <a:solidFill>
                      <a:srgbClr val="F826B7"/>
                    </a:solidFill>
                  </a:tcPr>
                </a:tc>
                <a:tc>
                  <a:txBody>
                    <a:bodyPr/>
                    <a:lstStyle/>
                    <a:p>
                      <a:pPr algn="ctr"/>
                      <a:r>
                        <a:rPr lang="fi-FI" sz="1800">
                          <a:solidFill>
                            <a:schemeClr val="bg1"/>
                          </a:solidFill>
                        </a:rPr>
                        <a:t>Mittari</a:t>
                      </a:r>
                    </a:p>
                  </a:txBody>
                  <a:tcPr marL="121920" marR="121920" marT="60960" marB="60960" anchor="ctr">
                    <a:solidFill>
                      <a:srgbClr val="F826B7"/>
                    </a:solidFill>
                  </a:tcPr>
                </a:tc>
                <a:extLst>
                  <a:ext uri="{0D108BD9-81ED-4DB2-BD59-A6C34878D82A}">
                    <a16:rowId xmlns:a16="http://schemas.microsoft.com/office/drawing/2014/main" val="10000"/>
                  </a:ext>
                </a:extLst>
              </a:tr>
              <a:tr h="1821872">
                <a:tc>
                  <a:txBody>
                    <a:bodyPr/>
                    <a:lstStyle/>
                    <a:p>
                      <a:r>
                        <a:rPr lang="fi-FI" sz="2000"/>
                        <a:t>Sähköposti</a:t>
                      </a:r>
                    </a:p>
                  </a:txBody>
                  <a:tcPr marL="121920" marR="121920" marT="60960" marB="60960">
                    <a:solidFill>
                      <a:srgbClr val="FBCBEE"/>
                    </a:solidFill>
                  </a:tcPr>
                </a:tc>
                <a:tc>
                  <a:txBody>
                    <a:bodyPr/>
                    <a:lstStyle/>
                    <a:p>
                      <a:r>
                        <a:rPr lang="fi-FI" sz="1600"/>
                        <a:t>Sähköpostin tarkoituksena on tavoittaa kaikki kohderyhmät, painottuen kuitenkin kohderyhmistä eniten nuoriin.</a:t>
                      </a:r>
                    </a:p>
                  </a:txBody>
                  <a:tcPr marL="121920" marR="121920" marT="60960" marB="60960">
                    <a:solidFill>
                      <a:srgbClr val="FBCBEE"/>
                    </a:solidFill>
                  </a:tcPr>
                </a:tc>
                <a:tc>
                  <a:txBody>
                    <a:bodyPr/>
                    <a:lstStyle/>
                    <a:p>
                      <a:r>
                        <a:rPr lang="fi-FI" sz="1600"/>
                        <a:t>Opettajat, muu henkilökunta  ja opiskelijat</a:t>
                      </a:r>
                    </a:p>
                  </a:txBody>
                  <a:tcPr marL="121920" marR="121920" marT="60960" marB="60960">
                    <a:solidFill>
                      <a:srgbClr val="FBCBEE"/>
                    </a:solidFill>
                  </a:tcPr>
                </a:tc>
                <a:tc>
                  <a:txBody>
                    <a:bodyPr/>
                    <a:lstStyle/>
                    <a:p>
                      <a:r>
                        <a:rPr lang="fi-FI" sz="1600"/>
                        <a:t>Saada enemmän asiakkaita käymään sekä ostamaan tuotteita</a:t>
                      </a:r>
                    </a:p>
                  </a:txBody>
                  <a:tcPr marL="121920" marR="121920" marT="60960" marB="60960">
                    <a:solidFill>
                      <a:srgbClr val="FBCBEE"/>
                    </a:solidFill>
                  </a:tcPr>
                </a:tc>
                <a:tc>
                  <a:txBody>
                    <a:bodyPr/>
                    <a:lstStyle/>
                    <a:p>
                      <a:r>
                        <a:rPr lang="fi-FI" sz="1600"/>
                        <a:t> laittaa tarjouksen sähköpostiin ja sitten katsoa kuinka moni ostaa tarjoustuotteen päivän aikana</a:t>
                      </a:r>
                    </a:p>
                  </a:txBody>
                  <a:tcPr marL="121920" marR="121920" marT="60960" marB="60960">
                    <a:solidFill>
                      <a:srgbClr val="FBCBEE"/>
                    </a:solidFill>
                  </a:tcPr>
                </a:tc>
                <a:extLst>
                  <a:ext uri="{0D108BD9-81ED-4DB2-BD59-A6C34878D82A}">
                    <a16:rowId xmlns:a16="http://schemas.microsoft.com/office/drawing/2014/main" val="10001"/>
                  </a:ext>
                </a:extLst>
              </a:tr>
              <a:tr h="978361">
                <a:tc>
                  <a:txBody>
                    <a:bodyPr/>
                    <a:lstStyle/>
                    <a:p>
                      <a:r>
                        <a:rPr lang="fi-FI" sz="2000"/>
                        <a:t>Instagram (Mahdollinen)</a:t>
                      </a:r>
                    </a:p>
                  </a:txBody>
                  <a:tcPr marL="121920" marR="121920" marT="60960" marB="60960">
                    <a:solidFill>
                      <a:srgbClr val="FBCBEE"/>
                    </a:solidFill>
                  </a:tcPr>
                </a:tc>
                <a:tc>
                  <a:txBody>
                    <a:bodyPr/>
                    <a:lstStyle/>
                    <a:p>
                      <a:r>
                        <a:rPr lang="fi-FI" sz="1600"/>
                        <a:t>Jos saadaan </a:t>
                      </a:r>
                      <a:r>
                        <a:rPr lang="fi-FI" sz="1600" err="1"/>
                        <a:t>instagram</a:t>
                      </a:r>
                      <a:r>
                        <a:rPr lang="fi-FI" sz="1600"/>
                        <a:t> yhdeksi kanavaksi tarkoituksena olisi kerätä nuorten huomio.</a:t>
                      </a:r>
                    </a:p>
                  </a:txBody>
                  <a:tcPr marL="121920" marR="121920" marT="60960" marB="60960">
                    <a:solidFill>
                      <a:srgbClr val="FBCBEE"/>
                    </a:solidFill>
                  </a:tcPr>
                </a:tc>
                <a:tc>
                  <a:txBody>
                    <a:bodyPr/>
                    <a:lstStyle/>
                    <a:p>
                      <a:r>
                        <a:rPr lang="fi-FI" sz="1600"/>
                        <a:t>Opiskelijat, muu henkilökunta ja opettajat</a:t>
                      </a:r>
                    </a:p>
                  </a:txBody>
                  <a:tcPr marL="121920" marR="121920" marT="60960" marB="60960">
                    <a:solidFill>
                      <a:srgbClr val="FBCBEE"/>
                    </a:solidFill>
                  </a:tcPr>
                </a:tc>
                <a:tc>
                  <a:txBody>
                    <a:bodyPr/>
                    <a:lstStyle/>
                    <a:p>
                      <a:r>
                        <a:rPr lang="fi-FI" sz="1600"/>
                        <a:t>Saada enemmän nuoria käymään.                                             </a:t>
                      </a:r>
                    </a:p>
                  </a:txBody>
                  <a:tcPr marL="121920" marR="121920" marT="60960" marB="60960">
                    <a:solidFill>
                      <a:srgbClr val="FBCBEE"/>
                    </a:solidFill>
                  </a:tcPr>
                </a:tc>
                <a:tc>
                  <a:txBody>
                    <a:bodyPr/>
                    <a:lstStyle/>
                    <a:p>
                      <a:r>
                        <a:rPr lang="fi-FI" sz="1600"/>
                        <a:t>Katsoa kävijämääristä miten markkinointi on onnistunut</a:t>
                      </a:r>
                    </a:p>
                  </a:txBody>
                  <a:tcPr marL="121920" marR="121920" marT="60960" marB="60960">
                    <a:solidFill>
                      <a:srgbClr val="FBCBEE"/>
                    </a:solidFill>
                  </a:tcPr>
                </a:tc>
                <a:extLst>
                  <a:ext uri="{0D108BD9-81ED-4DB2-BD59-A6C34878D82A}">
                    <a16:rowId xmlns:a16="http://schemas.microsoft.com/office/drawing/2014/main" val="10002"/>
                  </a:ext>
                </a:extLst>
              </a:tr>
              <a:tr h="1268245">
                <a:tc>
                  <a:txBody>
                    <a:bodyPr/>
                    <a:lstStyle/>
                    <a:p>
                      <a:r>
                        <a:rPr lang="fi-FI" sz="2000"/>
                        <a:t>Infotaulu</a:t>
                      </a:r>
                    </a:p>
                  </a:txBody>
                  <a:tcPr marL="121920" marR="121920" marT="60960" marB="60960">
                    <a:solidFill>
                      <a:srgbClr val="FBCBEE"/>
                    </a:solidFill>
                  </a:tcPr>
                </a:tc>
                <a:tc>
                  <a:txBody>
                    <a:bodyPr/>
                    <a:lstStyle/>
                    <a:p>
                      <a:r>
                        <a:rPr lang="fi-FI" sz="1600"/>
                        <a:t>Tarkoituksena olisi saada oppilaitten, opettajien ja muu henkilökunnan katsovan taulua, jossa olisi mainos kahvilasta.</a:t>
                      </a:r>
                    </a:p>
                  </a:txBody>
                  <a:tcPr marL="121920" marR="121920" marT="60960" marB="60960">
                    <a:solidFill>
                      <a:srgbClr val="FBCBEE"/>
                    </a:solidFill>
                  </a:tcPr>
                </a:tc>
                <a:tc>
                  <a:txBody>
                    <a:bodyPr/>
                    <a:lstStyle/>
                    <a:p>
                      <a:r>
                        <a:rPr lang="fi-FI" sz="1600"/>
                        <a:t>Opettajat, muu henkilökunta ja opiskelijat</a:t>
                      </a:r>
                    </a:p>
                  </a:txBody>
                  <a:tcPr marL="121920" marR="121920" marT="60960" marB="60960">
                    <a:solidFill>
                      <a:srgbClr val="FBCBEE"/>
                    </a:solidFill>
                  </a:tcPr>
                </a:tc>
                <a:tc>
                  <a:txBody>
                    <a:bodyPr/>
                    <a:lstStyle/>
                    <a:p>
                      <a:r>
                        <a:rPr lang="fi-FI" sz="1600"/>
                        <a:t>Saada kahvilalle näkyvyyttä infotaulun kautta.</a:t>
                      </a:r>
                    </a:p>
                  </a:txBody>
                  <a:tcPr marL="121920" marR="121920" marT="60960" marB="60960">
                    <a:solidFill>
                      <a:srgbClr val="FBCBEE"/>
                    </a:solidFill>
                  </a:tcPr>
                </a:tc>
                <a:tc>
                  <a:txBody>
                    <a:bodyPr/>
                    <a:lstStyle/>
                    <a:p>
                      <a:r>
                        <a:rPr lang="fi-FI" sz="1600"/>
                        <a:t>Laittaa </a:t>
                      </a:r>
                      <a:r>
                        <a:rPr lang="fi-FI" sz="1600" err="1"/>
                        <a:t>Qr</a:t>
                      </a:r>
                      <a:r>
                        <a:rPr lang="fi-FI" sz="1600"/>
                        <a:t> koodin ja sitten kun sen koodin lukee sieltä tulee ns. salainen tarjous. </a:t>
                      </a:r>
                    </a:p>
                  </a:txBody>
                  <a:tcPr marL="121920" marR="121920" marT="60960" marB="60960">
                    <a:solidFill>
                      <a:srgbClr val="FBCBEE"/>
                    </a:solidFill>
                  </a:tcPr>
                </a:tc>
                <a:extLst>
                  <a:ext uri="{0D108BD9-81ED-4DB2-BD59-A6C34878D82A}">
                    <a16:rowId xmlns:a16="http://schemas.microsoft.com/office/drawing/2014/main" val="10003"/>
                  </a:ext>
                </a:extLst>
              </a:tr>
            </a:tbl>
          </a:graphicData>
        </a:graphic>
      </p:graphicFrame>
      <p:sp>
        <p:nvSpPr>
          <p:cNvPr id="3" name="Dian numeron paikkamerkki 2"/>
          <p:cNvSpPr>
            <a:spLocks noGrp="1"/>
          </p:cNvSpPr>
          <p:nvPr>
            <p:ph type="sldNum" sz="quarter" idx="12"/>
          </p:nvPr>
        </p:nvSpPr>
        <p:spPr/>
        <p:txBody>
          <a:bodyPr/>
          <a:lstStyle/>
          <a:p>
            <a:fld id="{6D22F896-40B5-4ADD-8801-0D06FADFA095}" type="slidenum">
              <a:rPr lang="en-US" smtClean="0"/>
              <a:t>9</a:t>
            </a:fld>
            <a:endParaRPr lang="en-US"/>
          </a:p>
        </p:txBody>
      </p:sp>
      <p:graphicFrame>
        <p:nvGraphicFramePr>
          <p:cNvPr id="6" name="Taulukko 5">
            <a:extLst>
              <a:ext uri="{FF2B5EF4-FFF2-40B4-BE49-F238E27FC236}">
                <a16:creationId xmlns:a16="http://schemas.microsoft.com/office/drawing/2014/main" id="{A825D91F-EABB-B6FF-BFAF-4A9260BEB590}"/>
              </a:ext>
            </a:extLst>
          </p:cNvPr>
          <p:cNvGraphicFramePr>
            <a:graphicFrameLocks noGrp="1"/>
          </p:cNvGraphicFramePr>
          <p:nvPr>
            <p:extLst>
              <p:ext uri="{D42A27DB-BD31-4B8C-83A1-F6EECF244321}">
                <p14:modId xmlns:p14="http://schemas.microsoft.com/office/powerpoint/2010/main" val="2557327530"/>
              </p:ext>
            </p:extLst>
          </p:nvPr>
        </p:nvGraphicFramePr>
        <p:xfrm>
          <a:off x="221262" y="5328863"/>
          <a:ext cx="11546276" cy="1341120"/>
        </p:xfrm>
        <a:graphic>
          <a:graphicData uri="http://schemas.openxmlformats.org/drawingml/2006/table">
            <a:tbl>
              <a:tblPr firstRow="1" bandRow="1">
                <a:tableStyleId>{616DA210-FB5B-4158-B5E0-FEB733F419BA}</a:tableStyleId>
              </a:tblPr>
              <a:tblGrid>
                <a:gridCol w="1851782">
                  <a:extLst>
                    <a:ext uri="{9D8B030D-6E8A-4147-A177-3AD203B41FA5}">
                      <a16:colId xmlns:a16="http://schemas.microsoft.com/office/drawing/2014/main" val="2521114609"/>
                    </a:ext>
                  </a:extLst>
                </a:gridCol>
                <a:gridCol w="3580863">
                  <a:extLst>
                    <a:ext uri="{9D8B030D-6E8A-4147-A177-3AD203B41FA5}">
                      <a16:colId xmlns:a16="http://schemas.microsoft.com/office/drawing/2014/main" val="1003371017"/>
                    </a:ext>
                  </a:extLst>
                </a:gridCol>
                <a:gridCol w="1848159">
                  <a:extLst>
                    <a:ext uri="{9D8B030D-6E8A-4147-A177-3AD203B41FA5}">
                      <a16:colId xmlns:a16="http://schemas.microsoft.com/office/drawing/2014/main" val="385519045"/>
                    </a:ext>
                  </a:extLst>
                </a:gridCol>
                <a:gridCol w="2213799">
                  <a:extLst>
                    <a:ext uri="{9D8B030D-6E8A-4147-A177-3AD203B41FA5}">
                      <a16:colId xmlns:a16="http://schemas.microsoft.com/office/drawing/2014/main" val="3997869666"/>
                    </a:ext>
                  </a:extLst>
                </a:gridCol>
                <a:gridCol w="2051673">
                  <a:extLst>
                    <a:ext uri="{9D8B030D-6E8A-4147-A177-3AD203B41FA5}">
                      <a16:colId xmlns:a16="http://schemas.microsoft.com/office/drawing/2014/main" val="2370814944"/>
                    </a:ext>
                  </a:extLst>
                </a:gridCol>
              </a:tblGrid>
              <a:tr h="1336963">
                <a:tc>
                  <a:txBody>
                    <a:bodyPr/>
                    <a:lstStyle/>
                    <a:p>
                      <a:r>
                        <a:rPr lang="fi-FI" sz="2000" b="0"/>
                        <a:t>Kysely</a:t>
                      </a:r>
                    </a:p>
                  </a:txBody>
                  <a:tcPr marL="121920" marR="121920" marT="60960" marB="60960">
                    <a:solidFill>
                      <a:srgbClr val="FBCBEE"/>
                    </a:solidFill>
                  </a:tcPr>
                </a:tc>
                <a:tc>
                  <a:txBody>
                    <a:bodyPr/>
                    <a:lstStyle/>
                    <a:p>
                      <a:r>
                        <a:rPr lang="fi-FI" sz="1600" b="0"/>
                        <a:t>Kartoittaa tietoa/parannettavaa kahvilan suolaisesta valikoimasta.</a:t>
                      </a:r>
                    </a:p>
                  </a:txBody>
                  <a:tcPr marL="121920" marR="121920" marT="60960" marB="60960">
                    <a:solidFill>
                      <a:srgbClr val="FBCBEE"/>
                    </a:solidFill>
                  </a:tcPr>
                </a:tc>
                <a:tc>
                  <a:txBody>
                    <a:bodyPr/>
                    <a:lstStyle/>
                    <a:p>
                      <a:r>
                        <a:rPr lang="fi-FI" sz="1600" b="0"/>
                        <a:t>Henkilöstö sekä opiskelijat</a:t>
                      </a:r>
                    </a:p>
                  </a:txBody>
                  <a:tcPr marL="121920" marR="121920" marT="60960" marB="60960">
                    <a:solidFill>
                      <a:srgbClr val="FBCBEE"/>
                    </a:solidFill>
                  </a:tcPr>
                </a:tc>
                <a:tc>
                  <a:txBody>
                    <a:bodyPr/>
                    <a:lstStyle/>
                    <a:p>
                      <a:r>
                        <a:rPr lang="fi-FI" sz="1600" b="0"/>
                        <a:t>Parantaa kahvilan suolainen valikoima</a:t>
                      </a:r>
                    </a:p>
                  </a:txBody>
                  <a:tcPr marL="121920" marR="121920" marT="60960" marB="60960">
                    <a:solidFill>
                      <a:srgbClr val="FBCBEE"/>
                    </a:solidFill>
                  </a:tcPr>
                </a:tc>
                <a:tc>
                  <a:txBody>
                    <a:bodyPr/>
                    <a:lstStyle/>
                    <a:p>
                      <a:r>
                        <a:rPr lang="fi-FI" sz="1600" b="0"/>
                        <a:t>Tehdä uusi kysely tietyn ajan päästä selvittääkseen parannusten onnistuvuus.</a:t>
                      </a:r>
                    </a:p>
                  </a:txBody>
                  <a:tcPr marL="121920" marR="121920" marT="60960" marB="60960">
                    <a:solidFill>
                      <a:srgbClr val="FBCBEE"/>
                    </a:solidFill>
                  </a:tcPr>
                </a:tc>
                <a:extLst>
                  <a:ext uri="{0D108BD9-81ED-4DB2-BD59-A6C34878D82A}">
                    <a16:rowId xmlns:a16="http://schemas.microsoft.com/office/drawing/2014/main" val="3316249520"/>
                  </a:ext>
                </a:extLst>
              </a:tr>
            </a:tbl>
          </a:graphicData>
        </a:graphic>
      </p:graphicFrame>
    </p:spTree>
    <p:extLst>
      <p:ext uri="{BB962C8B-B14F-4D97-AF65-F5344CB8AC3E}">
        <p14:creationId xmlns:p14="http://schemas.microsoft.com/office/powerpoint/2010/main" val="101018769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837f3a3-1e64-40a4-b44b-1e91effe95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A272F75A54AF4F4A9476EFFA3B6F0CCD" ma:contentTypeVersion="8" ma:contentTypeDescription="Luo uusi asiakirja." ma:contentTypeScope="" ma:versionID="12fde93522ec37ea6050ee8d634cdf9b">
  <xsd:schema xmlns:xsd="http://www.w3.org/2001/XMLSchema" xmlns:xs="http://www.w3.org/2001/XMLSchema" xmlns:p="http://schemas.microsoft.com/office/2006/metadata/properties" xmlns:ns3="e837f3a3-1e64-40a4-b44b-1e91effe9586" xmlns:ns4="afd69c62-bf38-4fec-b396-33bee19a2bee" targetNamespace="http://schemas.microsoft.com/office/2006/metadata/properties" ma:root="true" ma:fieldsID="0b9cce8de1fef445b461a03cc01fdf2d" ns3:_="" ns4:_="">
    <xsd:import namespace="e837f3a3-1e64-40a4-b44b-1e91effe9586"/>
    <xsd:import namespace="afd69c62-bf38-4fec-b396-33bee19a2bee"/>
    <xsd:element name="properties">
      <xsd:complexType>
        <xsd:sequence>
          <xsd:element name="documentManagement">
            <xsd:complexType>
              <xsd:all>
                <xsd:element ref="ns3:MediaServiceMetadata" minOccurs="0"/>
                <xsd:element ref="ns3:MediaServiceFastMetadata" minOccurs="0"/>
                <xsd:element ref="ns3:_activity" minOccurs="0"/>
                <xsd:element ref="ns3:MediaServiceObjectDetectorVersion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37f3a3-1e64-40a4-b44b-1e91effe95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d69c62-bf38-4fec-b396-33bee19a2bee"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element name="SharingHintHash" ma:index="15"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6B1AFB-285E-4D63-9B90-EE1A0F918D9B}">
  <ds:schemaRefs>
    <ds:schemaRef ds:uri="http://schemas.microsoft.com/sharepoint/v3/contenttype/forms"/>
  </ds:schemaRefs>
</ds:datastoreItem>
</file>

<file path=customXml/itemProps2.xml><?xml version="1.0" encoding="utf-8"?>
<ds:datastoreItem xmlns:ds="http://schemas.openxmlformats.org/officeDocument/2006/customXml" ds:itemID="{6A82ACEC-07F5-490D-8A4D-5D275B657399}">
  <ds:schemaRefs>
    <ds:schemaRef ds:uri="afd69c62-bf38-4fec-b396-33bee19a2bee"/>
    <ds:schemaRef ds:uri="e837f3a3-1e64-40a4-b44b-1e91effe958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34AE88A-BCEA-4358-993E-DD02DEC4648B}">
  <ds:schemaRefs>
    <ds:schemaRef ds:uri="afd69c62-bf38-4fec-b396-33bee19a2bee"/>
    <ds:schemaRef ds:uri="e837f3a3-1e64-40a4-b44b-1e91effe958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Laajakuva</PresentationFormat>
  <Slides>12</Slides>
  <Notes>0</Notes>
  <HiddenSlides>0</HiddenSlide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Office-teema</vt:lpstr>
      <vt:lpstr>Markkinointisuunnitelma</vt:lpstr>
      <vt:lpstr>PowerPoint-esitys</vt:lpstr>
      <vt:lpstr>Markkinointisuunnitelman tavoitteet</vt:lpstr>
      <vt:lpstr>Markkina/toimiala-analyysi</vt:lpstr>
      <vt:lpstr>Kilpailija-analyysi</vt:lpstr>
      <vt:lpstr>Kilpailija-analyysi</vt:lpstr>
      <vt:lpstr>Asiakkaat ja kohderyhmä</vt:lpstr>
      <vt:lpstr>Asiakkaat ja kohderyhmä</vt:lpstr>
      <vt:lpstr>Markkintointi- ja viestintäkanavat</vt:lpstr>
      <vt:lpstr>Mainosten julkaisusuunnitelma </vt:lpstr>
      <vt:lpstr>Mainosten julkaisusuunnitelma</vt:lpstr>
      <vt:lpstr>Mainosten julkaisusuunnitelma</vt:lpstr>
    </vt:vector>
  </TitlesOfParts>
  <Company>Epedu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Mäki, Katri</dc:creator>
  <cp:revision>4</cp:revision>
  <dcterms:created xsi:type="dcterms:W3CDTF">2021-01-21T11:35:05Z</dcterms:created>
  <dcterms:modified xsi:type="dcterms:W3CDTF">2025-04-15T09:11:05Z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0x010100A272F75A54AF4F4A9476EFFA3B6F0CCD</vt:lpwstr>
  </property>
</Properties>
</file>